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</Types>
</file>

<file path=_rels/.rels><?xml version='1.0' encoding='UTF-8' standalone='yes'?>
<Relationships xmlns="http://schemas.openxmlformats.org/package/2006/relationships"><Relationship Id="R1298cf8a32a94f82" Type="http://schemas.openxmlformats.org/officeDocument/2006/relationships/officeDocument" Target="ppt/presentation.xml"/><Relationship Id="Rb5982629ba664d84" Type="http://schemas.openxmlformats.org/package/2006/relationships/metadata/core-properties" Target="docProps/core.xml"/><Relationship Id="Re11ed03da7bd4956" Type="http://schemas.openxmlformats.org/officeDocument/2006/relationships/extended-properties" Target="docProps/app.xml"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21eae0f8793b47d1"/>
  </p:sldMasterIdLst>
  <p:notesMasterIdLst>
    <p:notesMasterId xmlns:r="http://schemas.openxmlformats.org/officeDocument/2006/relationships" r:id="Rb7a79b16e4d14e47"/>
  </p:notesMasterIdLst>
  <p:sldIdLst>
    <p:sldId xmlns:r="http://schemas.openxmlformats.org/officeDocument/2006/relationships" id="256" r:id="Rf35061de091b4683"/>
    <p:sldId xmlns:r="http://schemas.openxmlformats.org/officeDocument/2006/relationships" id="257" r:id="R18f6f3e18d0c43bb"/>
    <p:sldId xmlns:r="http://schemas.openxmlformats.org/officeDocument/2006/relationships" id="258" r:id="R991e8e911fe14427"/>
    <p:sldId xmlns:r="http://schemas.openxmlformats.org/officeDocument/2006/relationships" id="259" r:id="R69696fb96c51450e"/>
    <p:sldId xmlns:r="http://schemas.openxmlformats.org/officeDocument/2006/relationships" id="262" r:id="R47448c1af93941d9"/>
    <p:sldId xmlns:r="http://schemas.openxmlformats.org/officeDocument/2006/relationships" id="263" r:id="Re18f435216224fff"/>
    <p:sldId xmlns:r="http://schemas.openxmlformats.org/officeDocument/2006/relationships" id="264" r:id="Raff110dbe2df4fbd"/>
    <p:sldId xmlns:r="http://schemas.openxmlformats.org/officeDocument/2006/relationships" id="265" r:id="R43e23905ad524f3b"/>
    <p:sldId xmlns:r="http://schemas.openxmlformats.org/officeDocument/2006/relationships" id="266" r:id="Rb11763ab24d94680"/>
    <p:sldId xmlns:r="http://schemas.openxmlformats.org/officeDocument/2006/relationships" id="267" r:id="Rfb59963934f9482f"/>
    <p:sldId xmlns:r="http://schemas.openxmlformats.org/officeDocument/2006/relationships" id="268" r:id="Rddc0c2c9dbd84670"/>
    <p:sldId xmlns:r="http://schemas.openxmlformats.org/officeDocument/2006/relationships" id="269" r:id="Rffc3789c872e471a"/>
    <p:sldId xmlns:r="http://schemas.openxmlformats.org/officeDocument/2006/relationships" id="270" r:id="Re3ace20bbbf54ff2"/>
    <p:sldId xmlns:r="http://schemas.openxmlformats.org/officeDocument/2006/relationships" id="271" r:id="R9c6ae6f790bc4468"/>
    <p:sldId xmlns:r="http://schemas.openxmlformats.org/officeDocument/2006/relationships" id="272" r:id="R7a1e26851e864641"/>
    <p:sldId xmlns:r="http://schemas.openxmlformats.org/officeDocument/2006/relationships" id="273" r:id="R6b3cd407316c416a"/>
    <p:sldId xmlns:r="http://schemas.openxmlformats.org/officeDocument/2006/relationships" id="274" r:id="Rf8d6cfa37bf247a9"/>
    <p:sldId xmlns:r="http://schemas.openxmlformats.org/officeDocument/2006/relationships" id="275" r:id="R416d8708bbdc4955"/>
    <p:sldId xmlns:r="http://schemas.openxmlformats.org/officeDocument/2006/relationships" id="276" r:id="R87af57d395b74269"/>
    <p:sldId xmlns:r="http://schemas.openxmlformats.org/officeDocument/2006/relationships" id="277" r:id="Reb9bf37b81ec4cb2"/>
    <p:sldId xmlns:r="http://schemas.openxmlformats.org/officeDocument/2006/relationships" id="278" r:id="R92737025cd2d4247"/>
    <p:sldId xmlns:r="http://schemas.openxmlformats.org/officeDocument/2006/relationships" id="279" r:id="Rb1660c30e59e4cef"/>
    <p:sldId xmlns:r="http://schemas.openxmlformats.org/officeDocument/2006/relationships" id="280" r:id="Rb469b1c0fd2746ff"/>
    <p:sldId xmlns:r="http://schemas.openxmlformats.org/officeDocument/2006/relationships" id="281" r:id="R3d7e028475554130"/>
    <p:sldId xmlns:r="http://schemas.openxmlformats.org/officeDocument/2006/relationships" id="282" r:id="R238055a6f5f54bd6"/>
    <p:sldId xmlns:r="http://schemas.openxmlformats.org/officeDocument/2006/relationships" id="283" r:id="R81901ebf669d46a5"/>
    <p:sldId xmlns:r="http://schemas.openxmlformats.org/officeDocument/2006/relationships" id="284" r:id="R56c1395a6a444960"/>
    <p:sldId xmlns:r="http://schemas.openxmlformats.org/officeDocument/2006/relationships" id="286" r:id="R478286ae2ae84a60"/>
    <p:sldId xmlns:r="http://schemas.openxmlformats.org/officeDocument/2006/relationships" id="289" r:id="Re22e5a5b0ca845e6"/>
    <p:sldId xmlns:r="http://schemas.openxmlformats.org/officeDocument/2006/relationships" id="287" r:id="R2fda1b5a6f174b8e"/>
    <p:sldId xmlns:r="http://schemas.openxmlformats.org/officeDocument/2006/relationships" id="288" r:id="R716b993e2585400e"/>
    <p:sldId xmlns:r="http://schemas.openxmlformats.org/officeDocument/2006/relationships" id="298" r:id="R6c06ecbc15d84d93"/>
    <p:sldId xmlns:r="http://schemas.openxmlformats.org/officeDocument/2006/relationships" id="299" r:id="R1345ce1037f044cf"/>
    <p:sldId xmlns:ns0="http://schemas.openxmlformats.org/officeDocument/2006/relationships" id="305" ns0:id="rId54"/>
    <p:sldId xmlns:r="http://schemas.openxmlformats.org/officeDocument/2006/relationships" id="260" r:id="R32b4486a71334430"/>
    <p:sldId xmlns:r="http://schemas.openxmlformats.org/officeDocument/2006/relationships" id="261" r:id="R0024aec9a17449bd"/>
    <p:sldId xmlns:r="http://schemas.openxmlformats.org/officeDocument/2006/relationships" id="295" r:id="R748ad32c88a04f49"/>
    <p:sldId xmlns:r="http://schemas.openxmlformats.org/officeDocument/2006/relationships" id="296" r:id="Ra543b9ac9988445b"/>
    <p:sldId xmlns:r="http://schemas.openxmlformats.org/officeDocument/2006/relationships" id="297" r:id="R6e0e89221aad406e"/>
    <p:sldId xmlns:ns0="http://schemas.openxmlformats.org/officeDocument/2006/relationships" id="304" ns0:id="rId53"/>
    <p:sldId xmlns:r="http://schemas.openxmlformats.org/officeDocument/2006/relationships" id="290" r:id="R094762fee7374c92"/>
    <p:sldId xmlns:ns0="http://schemas.openxmlformats.org/officeDocument/2006/relationships" id="306" ns0:id="rId55"/>
    <p:sldId xmlns:r="http://schemas.openxmlformats.org/officeDocument/2006/relationships" id="291" r:id="R337c01896ef54b4d"/>
    <p:sldId xmlns:r="http://schemas.openxmlformats.org/officeDocument/2006/relationships" id="300" r:id="Rcc9c498d6a6d48c5"/>
    <p:sldId xmlns:ns0="http://schemas.openxmlformats.org/officeDocument/2006/relationships" id="308" ns0:id="rId57"/>
    <p:sldId xmlns:ns0="http://schemas.openxmlformats.org/officeDocument/2006/relationships" id="309" ns0:id="rId58"/>
    <p:sldId xmlns:ns0="http://schemas.openxmlformats.org/officeDocument/2006/relationships" id="310" ns0:id="rId59"/>
    <p:sldId xmlns:r="http://schemas.openxmlformats.org/officeDocument/2006/relationships" id="301" r:id="R7891f34c116f4bd3"/>
    <p:sldId xmlns:ns0="http://schemas.openxmlformats.org/officeDocument/2006/relationships" id="311" ns0:id="rId60"/>
    <p:sldId xmlns:ns0="http://schemas.openxmlformats.org/officeDocument/2006/relationships" id="312" ns0:id="rId61"/>
    <p:sldId xmlns:ns0="http://schemas.openxmlformats.org/officeDocument/2006/relationships" id="313" ns0:id="rId62"/>
    <p:sldId xmlns:ns0="http://schemas.openxmlformats.org/officeDocument/2006/relationships" id="314" ns0:id="rId63"/>
    <p:sldId xmlns:ns0="http://schemas.openxmlformats.org/officeDocument/2006/relationships" id="315" ns0:id="rId64"/>
    <p:sldId xmlns:ns0="http://schemas.openxmlformats.org/officeDocument/2006/relationships" id="316" ns0:id="rId65"/>
    <p:sldId xmlns:ns0="http://schemas.openxmlformats.org/officeDocument/2006/relationships" id="317" ns0:id="rId66"/>
    <p:sldId xmlns:ns0="http://schemas.openxmlformats.org/officeDocument/2006/relationships" id="318" ns0:id="rId67"/>
    <p:sldId xmlns:ns0="http://schemas.openxmlformats.org/officeDocument/2006/relationships" id="319" ns0:id="rId68"/>
    <p:sldId xmlns:ns0="http://schemas.openxmlformats.org/officeDocument/2006/relationships" id="320" ns0:id="rId69"/>
    <p:sldId xmlns:ns0="http://schemas.openxmlformats.org/officeDocument/2006/relationships" id="321" ns0:id="rId70"/>
    <p:sldId xmlns:ns0="http://schemas.openxmlformats.org/officeDocument/2006/relationships" id="322" ns0:id="rId71"/>
    <p:sldId xmlns:ns0="http://schemas.openxmlformats.org/officeDocument/2006/relationships" id="323" ns0:id="rId72"/>
    <p:sldId xmlns:r="http://schemas.openxmlformats.org/officeDocument/2006/relationships" id="292" r:id="Rc64896f6d297426b"/>
    <p:sldId xmlns:r="http://schemas.openxmlformats.org/officeDocument/2006/relationships" id="293" r:id="R1102b15e4dc44e6c"/>
    <p:sldId xmlns:r="http://schemas.openxmlformats.org/officeDocument/2006/relationships" id="294" r:id="R43591b3850624a84"/>
    <p:sldId xmlns:ns0="http://schemas.openxmlformats.org/officeDocument/2006/relationships" id="324" ns0:id="rId73"/>
    <p:sldId xmlns:ns0="http://schemas.openxmlformats.org/officeDocument/2006/relationships" id="325" ns0:id="rId74"/>
    <p:sldId xmlns:ns0="http://schemas.openxmlformats.org/officeDocument/2006/relationships" id="326" ns0:id="rId75"/>
    <p:sldId xmlns:ns0="http://schemas.openxmlformats.org/officeDocument/2006/relationships" id="327" ns0:id="rId76"/>
    <p:sldId xmlns:ns0="http://schemas.openxmlformats.org/officeDocument/2006/relationships" id="328" ns0:id="rId77"/>
    <p:sldId xmlns:ns0="http://schemas.openxmlformats.org/officeDocument/2006/relationships" id="329" ns0:id="rId78"/>
    <p:sldId xmlns:ns0="http://schemas.openxmlformats.org/officeDocument/2006/relationships" id="330" ns0:id="rId79"/>
    <p:sldId xmlns:ns0="http://schemas.openxmlformats.org/officeDocument/2006/relationships" id="331" ns0:id="rId80"/>
    <p:sldId xmlns:ns0="http://schemas.openxmlformats.org/officeDocument/2006/relationships" id="332" ns0:id="rId81"/>
    <p:sldId xmlns:ns0="http://schemas.openxmlformats.org/officeDocument/2006/relationships" id="333" ns0:id="rId82"/>
    <p:sldId xmlns:ns0="http://schemas.openxmlformats.org/officeDocument/2006/relationships" id="334" ns0:id="rId83"/>
    <p:sldId xmlns:ns0="http://schemas.openxmlformats.org/officeDocument/2006/relationships" id="335" ns0:id="rId84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<?xml version='1.0' encoding='utf-8'?>
<Relationships xmlns="http://schemas.openxmlformats.org/package/2006/relationships"><Relationship Id="R0024aec9a17449bd" Type="http://schemas.openxmlformats.org/officeDocument/2006/relationships/slide" Target="slides/slide36.xml" /><Relationship Id="R013ef0b6ef7d4176" Type="http://schemas.openxmlformats.org/officeDocument/2006/relationships/theme" Target="theme/theme1.xml" /><Relationship Id="R094762fee7374c92" Type="http://schemas.openxmlformats.org/officeDocument/2006/relationships/slide" Target="slides/slide41.xml" /><Relationship Id="R1102b15e4dc44e6c" Type="http://schemas.openxmlformats.org/officeDocument/2006/relationships/slide" Target="slides/slide63.xml" /><Relationship Id="R1345ce1037f044cf" Type="http://schemas.openxmlformats.org/officeDocument/2006/relationships/slide" Target="slides/slide33.xml" /><Relationship Id="R18f6f3e18d0c43bb" Type="http://schemas.openxmlformats.org/officeDocument/2006/relationships/slide" Target="slides/slide2.xml" /><Relationship Id="R21eae0f8793b47d1" Type="http://schemas.openxmlformats.org/officeDocument/2006/relationships/slideMaster" Target="slideMasters/slideMaster1.xml" /><Relationship Id="R238055a6f5f54bd6" Type="http://schemas.openxmlformats.org/officeDocument/2006/relationships/slide" Target="slides/slide25.xml" /><Relationship Id="R2fda1b5a6f174b8e" Type="http://schemas.openxmlformats.org/officeDocument/2006/relationships/slide" Target="slides/slide30.xml" /><Relationship Id="R32b4486a71334430" Type="http://schemas.openxmlformats.org/officeDocument/2006/relationships/slide" Target="slides/slide35.xml" /><Relationship Id="R337c01896ef54b4d" Type="http://schemas.openxmlformats.org/officeDocument/2006/relationships/slide" Target="slides/slide43.xml" /><Relationship Id="R3d7e028475554130" Type="http://schemas.openxmlformats.org/officeDocument/2006/relationships/slide" Target="slides/slide24.xml" /><Relationship Id="R416d8708bbdc4955" Type="http://schemas.openxmlformats.org/officeDocument/2006/relationships/slide" Target="slides/slide18.xml" /><Relationship Id="R43591b3850624a84" Type="http://schemas.openxmlformats.org/officeDocument/2006/relationships/slide" Target="slides/slide64.xml" /><Relationship Id="R43e23905ad524f3b" Type="http://schemas.openxmlformats.org/officeDocument/2006/relationships/slide" Target="slides/slide8.xml" /><Relationship Id="R47448c1af93941d9" Type="http://schemas.openxmlformats.org/officeDocument/2006/relationships/slide" Target="slides/slide5.xml" /><Relationship Id="R478286ae2ae84a60" Type="http://schemas.openxmlformats.org/officeDocument/2006/relationships/slide" Target="slides/slide28.xml" /><Relationship Id="R56c1395a6a444960" Type="http://schemas.openxmlformats.org/officeDocument/2006/relationships/slide" Target="slides/slide27.xml" /><Relationship Id="R69696fb96c51450e" Type="http://schemas.openxmlformats.org/officeDocument/2006/relationships/slide" Target="slides/slide4.xml" /><Relationship Id="R6b3cd407316c416a" Type="http://schemas.openxmlformats.org/officeDocument/2006/relationships/slide" Target="slides/slide16.xml" /><Relationship Id="R6c06ecbc15d84d93" Type="http://schemas.openxmlformats.org/officeDocument/2006/relationships/slide" Target="slides/slide32.xml" /><Relationship Id="R6e0e89221aad406e" Type="http://schemas.openxmlformats.org/officeDocument/2006/relationships/slide" Target="slides/slide39.xml" /><Relationship Id="R716b993e2585400e" Type="http://schemas.openxmlformats.org/officeDocument/2006/relationships/slide" Target="slides/slide31.xml" /><Relationship Id="R748ad32c88a04f49" Type="http://schemas.openxmlformats.org/officeDocument/2006/relationships/slide" Target="slides/slide37.xml" /><Relationship Id="R7891f34c116f4bd3" Type="http://schemas.openxmlformats.org/officeDocument/2006/relationships/slide" Target="slides/slide48.xml" /><Relationship Id="R7a1e26851e864641" Type="http://schemas.openxmlformats.org/officeDocument/2006/relationships/slide" Target="slides/slide15.xml" /><Relationship Id="R81901ebf669d46a5" Type="http://schemas.openxmlformats.org/officeDocument/2006/relationships/slide" Target="slides/slide26.xml" /><Relationship Id="R87af57d395b74269" Type="http://schemas.openxmlformats.org/officeDocument/2006/relationships/slide" Target="slides/slide19.xml" /><Relationship Id="R92737025cd2d4247" Type="http://schemas.openxmlformats.org/officeDocument/2006/relationships/slide" Target="slides/slide21.xml" /><Relationship Id="R991e8e911fe14427" Type="http://schemas.openxmlformats.org/officeDocument/2006/relationships/slide" Target="slides/slide3.xml" /><Relationship Id="R9c6ae6f790bc4468" Type="http://schemas.openxmlformats.org/officeDocument/2006/relationships/slide" Target="slides/slide14.xml" /><Relationship Id="Ra543b9ac9988445b" Type="http://schemas.openxmlformats.org/officeDocument/2006/relationships/slide" Target="slides/slide38.xml" /><Relationship Id="Rac79dc1a49234436" Type="http://schemas.openxmlformats.org/officeDocument/2006/relationships/presProps" Target="presProps.xml" /><Relationship Id="Raff110dbe2df4fbd" Type="http://schemas.openxmlformats.org/officeDocument/2006/relationships/slide" Target="slides/slide7.xml" /><Relationship Id="Rb11763ab24d94680" Type="http://schemas.openxmlformats.org/officeDocument/2006/relationships/slide" Target="slides/slide9.xml" /><Relationship Id="Rb1660c30e59e4cef" Type="http://schemas.openxmlformats.org/officeDocument/2006/relationships/slide" Target="slides/slide22.xml" /><Relationship Id="Rb469b1c0fd2746ff" Type="http://schemas.openxmlformats.org/officeDocument/2006/relationships/slide" Target="slides/slide23.xml" /><Relationship Id="Rb7a79b16e4d14e47" Type="http://schemas.openxmlformats.org/officeDocument/2006/relationships/notesMaster" Target="notesMasters/notesMaster1.xml" /><Relationship Id="Rc64896f6d297426b" Type="http://schemas.openxmlformats.org/officeDocument/2006/relationships/slide" Target="slides/slide62.xml" /><Relationship Id="Rcc9c498d6a6d48c5" Type="http://schemas.openxmlformats.org/officeDocument/2006/relationships/slide" Target="slides/slide44.xml" /><Relationship Id="Rddc0c2c9dbd84670" Type="http://schemas.openxmlformats.org/officeDocument/2006/relationships/slide" Target="slides/slide11.xml" /><Relationship Id="Re08c3460c0054e1f" Type="http://schemas.openxmlformats.org/officeDocument/2006/relationships/tableStyles" Target="tableStyles.xml" /><Relationship Id="Re18f435216224fff" Type="http://schemas.openxmlformats.org/officeDocument/2006/relationships/slide" Target="slides/slide6.xml" /><Relationship Id="Re22e5a5b0ca845e6" Type="http://schemas.openxmlformats.org/officeDocument/2006/relationships/slide" Target="slides/slide29.xml" /><Relationship Id="Re3ace20bbbf54ff2" Type="http://schemas.openxmlformats.org/officeDocument/2006/relationships/slide" Target="slides/slide13.xml" /><Relationship Id="Reb9bf37b81ec4cb2" Type="http://schemas.openxmlformats.org/officeDocument/2006/relationships/slide" Target="slides/slide20.xml" /><Relationship Id="Rf35061de091b4683" Type="http://schemas.openxmlformats.org/officeDocument/2006/relationships/slide" Target="slides/slide1.xml" /><Relationship Id="Rf8d6cfa37bf247a9" Type="http://schemas.openxmlformats.org/officeDocument/2006/relationships/slide" Target="slides/slide17.xml" /><Relationship Id="Rfb59963934f9482f" Type="http://schemas.openxmlformats.org/officeDocument/2006/relationships/slide" Target="slides/slide10.xml" /><Relationship Id="Rffc3789c872e471a" Type="http://schemas.openxmlformats.org/officeDocument/2006/relationships/slide" Target="slides/slide12.xml" /><Relationship Id="rId53" Type="http://schemas.openxmlformats.org/officeDocument/2006/relationships/slide" Target="slides/slide40.xml" /><Relationship Id="rId54" Type="http://schemas.openxmlformats.org/officeDocument/2006/relationships/slide" Target="slides/slide34.xml" /><Relationship Id="rId55" Type="http://schemas.openxmlformats.org/officeDocument/2006/relationships/slide" Target="slides/slide42.xml" /><Relationship Id="rId57" Type="http://schemas.openxmlformats.org/officeDocument/2006/relationships/slide" Target="slides/slide45.xml" /><Relationship Id="rId58" Type="http://schemas.openxmlformats.org/officeDocument/2006/relationships/slide" Target="slides/slide46.xml" /><Relationship Id="rId59" Type="http://schemas.openxmlformats.org/officeDocument/2006/relationships/slide" Target="slides/slide47.xml" /><Relationship Id="rId60" Type="http://schemas.openxmlformats.org/officeDocument/2006/relationships/slide" Target="slides/slide49.xml" /><Relationship Id="rId61" Type="http://schemas.openxmlformats.org/officeDocument/2006/relationships/slide" Target="slides/slide50.xml" /><Relationship Id="rId62" Type="http://schemas.openxmlformats.org/officeDocument/2006/relationships/slide" Target="slides/slide51.xml" /><Relationship Id="rId63" Type="http://schemas.openxmlformats.org/officeDocument/2006/relationships/slide" Target="slides/slide52.xml" /><Relationship Id="rId64" Type="http://schemas.openxmlformats.org/officeDocument/2006/relationships/slide" Target="slides/slide53.xml" /><Relationship Id="rId65" Type="http://schemas.openxmlformats.org/officeDocument/2006/relationships/slide" Target="slides/slide54.xml" /><Relationship Id="rId66" Type="http://schemas.openxmlformats.org/officeDocument/2006/relationships/slide" Target="slides/slide55.xml" /><Relationship Id="rId67" Type="http://schemas.openxmlformats.org/officeDocument/2006/relationships/slide" Target="slides/slide56.xml" /><Relationship Id="rId68" Type="http://schemas.openxmlformats.org/officeDocument/2006/relationships/slide" Target="slides/slide57.xml" /><Relationship Id="rId69" Type="http://schemas.openxmlformats.org/officeDocument/2006/relationships/slide" Target="slides/slide58.xml" /><Relationship Id="rId70" Type="http://schemas.openxmlformats.org/officeDocument/2006/relationships/slide" Target="slides/slide59.xml" /><Relationship Id="rId71" Type="http://schemas.openxmlformats.org/officeDocument/2006/relationships/slide" Target="slides/slide60.xml" /><Relationship Id="rId72" Type="http://schemas.openxmlformats.org/officeDocument/2006/relationships/slide" Target="slides/slide61.xml" /><Relationship Id="rId73" Type="http://schemas.openxmlformats.org/officeDocument/2006/relationships/slide" Target="slides/slide65.xml" /><Relationship Id="rId74" Type="http://schemas.openxmlformats.org/officeDocument/2006/relationships/slide" Target="slides/slide66.xml" /><Relationship Id="rId75" Type="http://schemas.openxmlformats.org/officeDocument/2006/relationships/slide" Target="slides/slide67.xml" /><Relationship Id="rId76" Type="http://schemas.openxmlformats.org/officeDocument/2006/relationships/slide" Target="slides/slide68.xml" /><Relationship Id="rId77" Type="http://schemas.openxmlformats.org/officeDocument/2006/relationships/slide" Target="slides/slide69.xml" /><Relationship Id="rId78" Type="http://schemas.openxmlformats.org/officeDocument/2006/relationships/slide" Target="slides/slide70.xml" /><Relationship Id="rId79" Type="http://schemas.openxmlformats.org/officeDocument/2006/relationships/slide" Target="slides/slide71.xml" /><Relationship Id="rId80" Type="http://schemas.openxmlformats.org/officeDocument/2006/relationships/slide" Target="slides/slide72.xml" /><Relationship Id="rId81" Type="http://schemas.openxmlformats.org/officeDocument/2006/relationships/slide" Target="slides/slide73.xml" /><Relationship Id="rId82" Type="http://schemas.openxmlformats.org/officeDocument/2006/relationships/slide" Target="slides/slide74.xml" /><Relationship Id="rId83" Type="http://schemas.openxmlformats.org/officeDocument/2006/relationships/slide" Target="slides/slide75.xml" /><Relationship Id="rId84" Type="http://schemas.openxmlformats.org/officeDocument/2006/relationships/slide" Target="slides/slide76.xml" /></Relationships>
</file>

<file path=ppt/notesMasters/_rels/notesMaster1.xml.rels><?xml version='1.0' encoding='UTF-8' standalone='yes'?>
<Relationships xmlns="http://schemas.openxmlformats.org/package/2006/relationships"><Relationship Id="R228c301045d547b8" Type="http://schemas.openxmlformats.org/officeDocument/2006/relationships/theme" Target="theme/theme3.xml"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<?xml version='1.0' encoding='UTF-8' standalone='yes'?>
<Relationships xmlns="http://schemas.openxmlformats.org/package/2006/relationships"><Relationship Id="R4d0ed3923d8844e1" Type="http://schemas.openxmlformats.org/officeDocument/2006/relationships/notesMaster" Target="../notesMasters/notesMaster1.xml"/><Relationship Id="R8e0f2d251f354e5f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26ae5b88686d4c5e" Type="http://schemas.openxmlformats.org/officeDocument/2006/relationships/slide" Target="../slides/slide8.xml"/><Relationship Id="Rd501e6bc608c4ed3" Type="http://schemas.openxmlformats.org/officeDocument/2006/relationships/notesMaster" Target="../notesMasters/notesMaster1.xml"/></Relationships>
</file>

<file path=ppt/notesSlides/_rels/notesSlide11.xml.rels><?xml version='1.0' encoding='UTF-8' standalone='yes'?>
<Relationships xmlns="http://schemas.openxmlformats.org/package/2006/relationships"><Relationship Id="R1af9f183828e4b0f" Type="http://schemas.openxmlformats.org/officeDocument/2006/relationships/notesMaster" Target="../notesMasters/notesMaster1.xml"/><Relationship Id="R347de6812ce54c5c" Type="http://schemas.openxmlformats.org/officeDocument/2006/relationships/slide" Target="../slides/slide9.xml"/></Relationships>
</file>

<file path=ppt/notesSlides/_rels/notesSlide12.xml.rels><?xml version='1.0' encoding='UTF-8' standalone='yes'?>
<Relationships xmlns="http://schemas.openxmlformats.org/package/2006/relationships"><Relationship Id="R562ebc2d63be4895" Type="http://schemas.openxmlformats.org/officeDocument/2006/relationships/notesMaster" Target="../notesMasters/notesMaster1.xml"/><Relationship Id="Reb146e87e56848fe" Type="http://schemas.openxmlformats.org/officeDocument/2006/relationships/slide" Target="../slides/slide10.xml"/></Relationships>
</file>

<file path=ppt/notesSlides/_rels/notesSlide13.xml.rels><?xml version='1.0' encoding='UTF-8' standalone='yes'?>
<Relationships xmlns="http://schemas.openxmlformats.org/package/2006/relationships"><Relationship Id="R1f0b721030e44859" Type="http://schemas.openxmlformats.org/officeDocument/2006/relationships/notesMaster" Target="../notesMasters/notesMaster1.xml"/><Relationship Id="R406a7621c8af4a61" Type="http://schemas.openxmlformats.org/officeDocument/2006/relationships/slide" Target="../slides/slide11.xml"/></Relationships>
</file>

<file path=ppt/notesSlides/_rels/notesSlide14.xml.rels><?xml version='1.0' encoding='UTF-8' standalone='yes'?>
<Relationships xmlns="http://schemas.openxmlformats.org/package/2006/relationships"><Relationship Id="R07afa5169e2649ba" Type="http://schemas.openxmlformats.org/officeDocument/2006/relationships/notesMaster" Target="../notesMasters/notesMaster1.xml"/><Relationship Id="R1228d411982840dd" Type="http://schemas.openxmlformats.org/officeDocument/2006/relationships/slide" Target="../slides/slide12.xml"/></Relationships>
</file>

<file path=ppt/notesSlides/_rels/notesSlide15.xml.rels><?xml version='1.0' encoding='UTF-8' standalone='yes'?>
<Relationships xmlns="http://schemas.openxmlformats.org/package/2006/relationships"><Relationship Id="Rbbc19ee468804848" Type="http://schemas.openxmlformats.org/officeDocument/2006/relationships/slide" Target="../slides/slide13.xml"/><Relationship Id="Re0580d628828422b" Type="http://schemas.openxmlformats.org/officeDocument/2006/relationships/notesMaster" Target="../notesMasters/notesMaster1.xml"/></Relationships>
</file>

<file path=ppt/notesSlides/_rels/notesSlide16.xml.rels><?xml version='1.0' encoding='UTF-8' standalone='yes'?>
<Relationships xmlns="http://schemas.openxmlformats.org/package/2006/relationships"><Relationship Id="R095c0bec273d425c" Type="http://schemas.openxmlformats.org/officeDocument/2006/relationships/notesMaster" Target="../notesMasters/notesMaster1.xml"/><Relationship Id="Re860942474c34aba" Type="http://schemas.openxmlformats.org/officeDocument/2006/relationships/slide" Target="../slides/slide14.xml"/></Relationships>
</file>

<file path=ppt/notesSlides/_rels/notesSlide17.xml.rels><?xml version='1.0' encoding='UTF-8' standalone='yes'?>
<Relationships xmlns="http://schemas.openxmlformats.org/package/2006/relationships"><Relationship Id="R45d9d118084c4c0e" Type="http://schemas.openxmlformats.org/officeDocument/2006/relationships/notesMaster" Target="../notesMasters/notesMaster1.xml"/><Relationship Id="Rc144e966509f452f" Type="http://schemas.openxmlformats.org/officeDocument/2006/relationships/slide" Target="../slides/slide15.xml"/></Relationships>
</file>

<file path=ppt/notesSlides/_rels/notesSlide18.xml.rels><?xml version='1.0' encoding='UTF-8' standalone='yes'?>
<Relationships xmlns="http://schemas.openxmlformats.org/package/2006/relationships"><Relationship Id="R2b7072a93a50482b" Type="http://schemas.openxmlformats.org/officeDocument/2006/relationships/slide" Target="../slides/slide16.xml"/><Relationship Id="Ra757801cb8814582" Type="http://schemas.openxmlformats.org/officeDocument/2006/relationships/notesMaster" Target="../notesMasters/notesMaster1.xml"/></Relationships>
</file>

<file path=ppt/notesSlides/_rels/notesSlide19.xml.rels><?xml version='1.0' encoding='UTF-8' standalone='yes'?>
<Relationships xmlns="http://schemas.openxmlformats.org/package/2006/relationships"><Relationship Id="R547706f26fbd407a" Type="http://schemas.openxmlformats.org/officeDocument/2006/relationships/slide" Target="../slides/slide17.xml"/><Relationship Id="Rbaa154041d2e4035" Type="http://schemas.openxmlformats.org/officeDocument/2006/relationships/notesMaster" Target="../notesMasters/notesMaster1.xml"/></Relationships>
</file>

<file path=ppt/notesSlides/_rels/notesSlide2.xml.rels><?xml version='1.0' encoding='UTF-8' standalone='yes'?>
<Relationships xmlns="http://schemas.openxmlformats.org/package/2006/relationships"><Relationship Id="R42aee562d956429e" Type="http://schemas.openxmlformats.org/officeDocument/2006/relationships/slide" Target="../slides/slide2.xml"/><Relationship Id="Reca3552b5ae74c6d" Type="http://schemas.openxmlformats.org/officeDocument/2006/relationships/notesMaster" Target="../notesMasters/notesMaster1.xml"/></Relationships>
</file>

<file path=ppt/notesSlides/_rels/notesSlide20.xml.rels><?xml version='1.0' encoding='UTF-8' standalone='yes'?>
<Relationships xmlns="http://schemas.openxmlformats.org/package/2006/relationships"><Relationship Id="R1adf04449dac430d" Type="http://schemas.openxmlformats.org/officeDocument/2006/relationships/notesMaster" Target="../notesMasters/notesMaster1.xml"/><Relationship Id="Rb2a5ccfe624f4a99" Type="http://schemas.openxmlformats.org/officeDocument/2006/relationships/slide" Target="../slides/slide18.xml"/></Relationships>
</file>

<file path=ppt/notesSlides/_rels/notesSlide21.xml.rels><?xml version='1.0' encoding='UTF-8' standalone='yes'?>
<Relationships xmlns="http://schemas.openxmlformats.org/package/2006/relationships"><Relationship Id="R302a77140feb4bde" Type="http://schemas.openxmlformats.org/officeDocument/2006/relationships/notesMaster" Target="../notesMasters/notesMaster1.xml"/><Relationship Id="R83a05bafe0ca405f" Type="http://schemas.openxmlformats.org/officeDocument/2006/relationships/slide" Target="../slides/slide19.xml"/></Relationships>
</file>

<file path=ppt/notesSlides/_rels/notesSlide22.xml.rels><?xml version='1.0' encoding='UTF-8' standalone='yes'?>
<Relationships xmlns="http://schemas.openxmlformats.org/package/2006/relationships"><Relationship Id="R273a2fa42d0c4216" Type="http://schemas.openxmlformats.org/officeDocument/2006/relationships/notesMaster" Target="../notesMasters/notesMaster1.xml"/><Relationship Id="Rcf2fd85939264132" Type="http://schemas.openxmlformats.org/officeDocument/2006/relationships/slide" Target="../slides/slide20.xml"/></Relationships>
</file>

<file path=ppt/notesSlides/_rels/notesSlide23.xml.rels><?xml version='1.0' encoding='UTF-8' standalone='yes'?>
<Relationships xmlns="http://schemas.openxmlformats.org/package/2006/relationships"><Relationship Id="R2d84f2176e3c41f6" Type="http://schemas.openxmlformats.org/officeDocument/2006/relationships/notesMaster" Target="../notesMasters/notesMaster1.xml"/><Relationship Id="Rb02b97f14f044918" Type="http://schemas.openxmlformats.org/officeDocument/2006/relationships/slide" Target="../slides/slide21.xml"/></Relationships>
</file>

<file path=ppt/notesSlides/_rels/notesSlide24.xml.rels><?xml version='1.0' encoding='UTF-8' standalone='yes'?>
<Relationships xmlns="http://schemas.openxmlformats.org/package/2006/relationships"><Relationship Id="R514240da0f974ad8" Type="http://schemas.openxmlformats.org/officeDocument/2006/relationships/slide" Target="../slides/slide22.xml"/><Relationship Id="Rf8cff17889824af1" Type="http://schemas.openxmlformats.org/officeDocument/2006/relationships/notesMaster" Target="../notesMasters/notesMaster1.xml"/></Relationships>
</file>

<file path=ppt/notesSlides/_rels/notesSlide25.xml.rels><?xml version='1.0' encoding='UTF-8' standalone='yes'?>
<Relationships xmlns="http://schemas.openxmlformats.org/package/2006/relationships"><Relationship Id="Re8be78d4849547ed" Type="http://schemas.openxmlformats.org/officeDocument/2006/relationships/notesMaster" Target="../notesMasters/notesMaster1.xml"/><Relationship Id="Rf0f98519941c4d33" Type="http://schemas.openxmlformats.org/officeDocument/2006/relationships/slide" Target="../slides/slide23.xml"/></Relationships>
</file>

<file path=ppt/notesSlides/_rels/notesSlide26.xml.rels><?xml version='1.0' encoding='UTF-8' standalone='yes'?>
<Relationships xmlns="http://schemas.openxmlformats.org/package/2006/relationships"><Relationship Id="R43f63d0e42d147e9" Type="http://schemas.openxmlformats.org/officeDocument/2006/relationships/notesMaster" Target="../notesMasters/notesMaster1.xml"/><Relationship Id="Re99866d46fd74c8d" Type="http://schemas.openxmlformats.org/officeDocument/2006/relationships/slide" Target="../slides/slide24.xml"/></Relationships>
</file>

<file path=ppt/notesSlides/_rels/notesSlide27.xml.rels><?xml version='1.0' encoding='UTF-8' standalone='yes'?>
<Relationships xmlns="http://schemas.openxmlformats.org/package/2006/relationships"><Relationship Id="R1edc45849df042d5" Type="http://schemas.openxmlformats.org/officeDocument/2006/relationships/slide" Target="../slides/slide25.xml"/><Relationship Id="R73a9d746f5ae4e9a" Type="http://schemas.openxmlformats.org/officeDocument/2006/relationships/notesMaster" Target="../notesMasters/notesMaster1.xml"/></Relationships>
</file>

<file path=ppt/notesSlides/_rels/notesSlide28.xml.rels><?xml version='1.0' encoding='UTF-8' standalone='yes'?>
<Relationships xmlns="http://schemas.openxmlformats.org/package/2006/relationships"><Relationship Id="R244b25aadae94755" Type="http://schemas.openxmlformats.org/officeDocument/2006/relationships/slide" Target="../slides/slide26.xml"/><Relationship Id="R60bc2c2c4ff34182" Type="http://schemas.openxmlformats.org/officeDocument/2006/relationships/notesMaster" Target="../notesMasters/notesMaster1.xml"/></Relationships>
</file>

<file path=ppt/notesSlides/_rels/notesSlide29.xml.rels><?xml version='1.0' encoding='UTF-8' standalone='yes'?>
<Relationships xmlns="http://schemas.openxmlformats.org/package/2006/relationships"><Relationship Id="R6a6b9ece5bf54278" Type="http://schemas.openxmlformats.org/officeDocument/2006/relationships/notesMaster" Target="../notesMasters/notesMaster1.xml"/><Relationship Id="Ra920c5050f1c46bd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7feebd3e381c4b19" Type="http://schemas.openxmlformats.org/officeDocument/2006/relationships/slide" Target="../slides/slide3.xml"/><Relationship Id="Rf7b9e9ce7aa54943" Type="http://schemas.openxmlformats.org/officeDocument/2006/relationships/notesMaster" Target="../notesMasters/notesMaster1.xml"/></Relationships>
</file>

<file path=ppt/notesSlides/_rels/notesSlide31.xml.rels><?xml version='1.0' encoding='UTF-8' standalone='yes'?>
<Relationships xmlns="http://schemas.openxmlformats.org/package/2006/relationships"><Relationship Id="R21990c24b20c4dff" Type="http://schemas.openxmlformats.org/officeDocument/2006/relationships/notesMaster" Target="../notesMasters/notesMaster1.xml"/><Relationship Id="Rdd149e1a13924a1c" Type="http://schemas.openxmlformats.org/officeDocument/2006/relationships/slide" Target="../slides/slide28.xml"/></Relationships>
</file>

<file path=ppt/notesSlides/_rels/notesSlide32.xml.rels><?xml version='1.0' encoding='UTF-8' standalone='yes'?>
<Relationships xmlns="http://schemas.openxmlformats.org/package/2006/relationships"><Relationship Id="R756736f18e1e4d84" Type="http://schemas.openxmlformats.org/officeDocument/2006/relationships/notesMaster" Target="../notesMasters/notesMaster1.xml"/><Relationship Id="Rb95244242ee04a08" Type="http://schemas.openxmlformats.org/officeDocument/2006/relationships/slide" Target="../slides/slide30.xml"/></Relationships>
</file>

<file path=ppt/notesSlides/_rels/notesSlide33.xml.rels><?xml version='1.0' encoding='UTF-8' standalone='yes'?>
<Relationships xmlns="http://schemas.openxmlformats.org/package/2006/relationships"><Relationship Id="R43384233fab5489d" Type="http://schemas.openxmlformats.org/officeDocument/2006/relationships/slide" Target="../slides/slide31.xml"/><Relationship Id="Rfe35440a45d14908" Type="http://schemas.openxmlformats.org/officeDocument/2006/relationships/notesMaster" Target="../notesMasters/notesMaster1.xml"/></Relationships>
</file>

<file path=ppt/notesSlides/_rels/notesSlide34.xml.rels><?xml version='1.0' encoding='UTF-8' standalone='yes'?>
<Relationships xmlns="http://schemas.openxmlformats.org/package/2006/relationships"><Relationship Id="R8bee6806b5a24fad" Type="http://schemas.openxmlformats.org/officeDocument/2006/relationships/notesMaster" Target="../notesMasters/notesMaster1.xml"/><Relationship Id="Rcd93df2cbf8d436e" Type="http://schemas.openxmlformats.org/officeDocument/2006/relationships/slide" Target="../slides/slide29.xml"/></Relationships>
</file>

<file path=ppt/notesSlides/_rels/notesSlide35.xml.rels><?xml version='1.0' encoding='UTF-8' standalone='yes'?>
<Relationships xmlns="http://schemas.openxmlformats.org/package/2006/relationships"><Relationship Id="R2bdb103467044d18" Type="http://schemas.openxmlformats.org/officeDocument/2006/relationships/notesMaster" Target="../notesMasters/notesMaster1.xml"/><Relationship Id="Rd62cc9b29b904412" Type="http://schemas.openxmlformats.org/officeDocument/2006/relationships/slide" Target="../slides/slide38.xml"/></Relationships>
</file>

<file path=ppt/notesSlides/_rels/notesSlide36.xml.rels><?xml version='1.0' encoding='UTF-8' standalone='yes'?>
<Relationships xmlns="http://schemas.openxmlformats.org/package/2006/relationships"><Relationship Id="R0749adaf0d4a461d" Type="http://schemas.openxmlformats.org/officeDocument/2006/relationships/notesMaster" Target="../notesMasters/notesMaster1.xml"/><Relationship Id="R49d642bb82684fc4" Type="http://schemas.openxmlformats.org/officeDocument/2006/relationships/slide" Target="../slides/slide40.xml"/></Relationships>
</file>

<file path=ppt/notesSlides/_rels/notesSlide37.xml.rels><?xml version='1.0' encoding='UTF-8' standalone='yes'?>
<Relationships xmlns="http://schemas.openxmlformats.org/package/2006/relationships"><Relationship Id="R3642b35f49ef4ccd" Type="http://schemas.openxmlformats.org/officeDocument/2006/relationships/slide" Target="../slides/slide71.xml"/><Relationship Id="Rd4c2aa5043c54a2f" Type="http://schemas.openxmlformats.org/officeDocument/2006/relationships/notesMaster" Target="../notesMasters/notesMaster1.xml"/></Relationships>
</file>

<file path=ppt/notesSlides/_rels/notesSlide38.xml.rels><?xml version='1.0' encoding='UTF-8' standalone='yes'?>
<Relationships xmlns="http://schemas.openxmlformats.org/package/2006/relationships"><Relationship Id="R4270e7b867fc4d8f" Type="http://schemas.openxmlformats.org/officeDocument/2006/relationships/slide" Target="../slides/slide72.xml"/><Relationship Id="Ree769a1edbde432a" Type="http://schemas.openxmlformats.org/officeDocument/2006/relationships/notesMaster" Target="../notesMasters/notesMaster1.xml"/></Relationships>
</file>

<file path=ppt/notesSlides/_rels/notesSlide39.xml.rels><?xml version='1.0' encoding='UTF-8' standalone='yes'?>
<Relationships xmlns="http://schemas.openxmlformats.org/package/2006/relationships"><Relationship Id="R458af18afd744171" Type="http://schemas.openxmlformats.org/officeDocument/2006/relationships/notesMaster" Target="../notesMasters/notesMaster1.xml"/><Relationship Id="Rda9226b620904511" Type="http://schemas.openxmlformats.org/officeDocument/2006/relationships/slide" Target="../slides/slide73.xml"/></Relationships>
</file>

<file path=ppt/notesSlides/_rels/notesSlide4.xml.rels><?xml version='1.0' encoding='UTF-8' standalone='yes'?>
<Relationships xmlns="http://schemas.openxmlformats.org/package/2006/relationships"><Relationship Id="R1e2494a561d4433c" Type="http://schemas.openxmlformats.org/officeDocument/2006/relationships/slide" Target="../slides/slide4.xml"/><Relationship Id="Rd543c52095a544c8" Type="http://schemas.openxmlformats.org/officeDocument/2006/relationships/notesMaster" Target="../notesMasters/notesMaster1.xml"/></Relationships>
</file>

<file path=ppt/notesSlides/_rels/notesSlide40.xml.rels><?xml version='1.0' encoding='UTF-8' standalone='yes'?>
<Relationships xmlns="http://schemas.openxmlformats.org/package/2006/relationships"><Relationship Id="R270e90ae4e9243ee" Type="http://schemas.openxmlformats.org/officeDocument/2006/relationships/slide" Target="../slides/slide74.xml"/><Relationship Id="R2f4215d11aed454b" Type="http://schemas.openxmlformats.org/officeDocument/2006/relationships/notesMaster" Target="../notesMasters/notesMaster1.xml"/></Relationships>
</file>

<file path=ppt/notesSlides/_rels/notesSlide41.xml.rels><?xml version='1.0' encoding='UTF-8' standalone='yes'?>
<Relationships xmlns="http://schemas.openxmlformats.org/package/2006/relationships"><Relationship Id="R5e5be80c48c949b2" Type="http://schemas.openxmlformats.org/officeDocument/2006/relationships/slide" Target="../slides/slide75.xml"/><Relationship Id="Rabf3f067ee2540c8" Type="http://schemas.openxmlformats.org/officeDocument/2006/relationships/notesMaster" Target="../notesMasters/notesMaster1.xml"/></Relationships>
</file>

<file path=ppt/notesSlides/_rels/notesSlide42.xml.rels><?xml version='1.0' encoding='UTF-8' standalone='yes'?>
<Relationships xmlns="http://schemas.openxmlformats.org/package/2006/relationships"><Relationship Id="R30bfb9002ec84732" Type="http://schemas.openxmlformats.org/officeDocument/2006/relationships/notesMaster" Target="../notesMasters/notesMaster1.xml"/><Relationship Id="Ra6791a6633f24523" Type="http://schemas.openxmlformats.org/officeDocument/2006/relationships/slide" Target="../slides/slide76.xml"/></Relationships>
</file>

<file path=ppt/notesSlides/_rels/notesSlide43.xml.rels><?xml version='1.0' encoding='UTF-8' standalone='yes'?>
<Relationships xmlns="http://schemas.openxmlformats.org/package/2006/relationships"><Relationship Id="R1866cf6958214f81" Type="http://schemas.openxmlformats.org/officeDocument/2006/relationships/slide" Target="../slides/slide32.xml"/><Relationship Id="R9a4447f62a354196" Type="http://schemas.openxmlformats.org/officeDocument/2006/relationships/notesMaster" Target="../notesMasters/notesMaster1.xml"/></Relationships>
</file>

<file path=ppt/notesSlides/_rels/notesSlide44.xml.rels><?xml version='1.0' encoding='UTF-8' standalone='yes'?>
<Relationships xmlns="http://schemas.openxmlformats.org/package/2006/relationships"><Relationship Id="R8cae488d87c348ff" Type="http://schemas.openxmlformats.org/officeDocument/2006/relationships/notesMaster" Target="../notesMasters/notesMaster1.xml"/><Relationship Id="Ra893968c335a4f7c" Type="http://schemas.openxmlformats.org/officeDocument/2006/relationships/slide" Target="../slides/slide33.xml"/></Relationships>
</file>

<file path=ppt/notesSlides/_rels/notesSlide45.xml.rels><?xml version='1.0' encoding='UTF-8' standalone='yes'?>
<Relationships xmlns="http://schemas.openxmlformats.org/package/2006/relationships"><Relationship Id="R7c1960b8c9644b37" Type="http://schemas.openxmlformats.org/officeDocument/2006/relationships/slide" Target="../slides/slide41.xml"/><Relationship Id="R92d142d3f115473f" Type="http://schemas.openxmlformats.org/officeDocument/2006/relationships/notesMaster" Target="../notesMasters/notesMaster1.xml"/></Relationships>
</file>

<file path=ppt/notesSlides/_rels/notesSlide46.xml.rels><?xml version='1.0' encoding='UTF-8' standalone='yes'?>
<Relationships xmlns="http://schemas.openxmlformats.org/package/2006/relationships"><Relationship Id="Rd7bd387844f54c2b" Type="http://schemas.openxmlformats.org/officeDocument/2006/relationships/slide" Target="../slides/slide45.xml"/><Relationship Id="Rd96e3493911d47a1" Type="http://schemas.openxmlformats.org/officeDocument/2006/relationships/notesMaster" Target="../notesMasters/notesMaster1.xml"/></Relationships>
</file>

<file path=ppt/notesSlides/_rels/notesSlide5.xml.rels><?xml version='1.0' encoding='UTF-8' standalone='yes'?>
<Relationships xmlns="http://schemas.openxmlformats.org/package/2006/relationships"><Relationship Id="R44f4206933d248db" Type="http://schemas.openxmlformats.org/officeDocument/2006/relationships/notesMaster" Target="../notesMasters/notesMaster1.xml"/><Relationship Id="R7087ca87586d47ac" Type="http://schemas.openxmlformats.org/officeDocument/2006/relationships/slide" Target="../slides/slide35.xml"/></Relationships>
</file>

<file path=ppt/notesSlides/_rels/notesSlide6.xml.rels><?xml version='1.0' encoding='UTF-8' standalone='yes'?>
<Relationships xmlns="http://schemas.openxmlformats.org/package/2006/relationships"><Relationship Id="R2358333705b44c4f" Type="http://schemas.openxmlformats.org/officeDocument/2006/relationships/notesMaster" Target="../notesMasters/notesMaster1.xml"/><Relationship Id="R3c21617ac5ef4a88" Type="http://schemas.openxmlformats.org/officeDocument/2006/relationships/slide" Target="../slides/slide36.xml"/></Relationships>
</file>

<file path=ppt/notesSlides/_rels/notesSlide7.xml.rels><?xml version='1.0' encoding='UTF-8' standalone='yes'?>
<Relationships xmlns="http://schemas.openxmlformats.org/package/2006/relationships"><Relationship Id="R279316cb3aef49ea" Type="http://schemas.openxmlformats.org/officeDocument/2006/relationships/slide" Target="../slides/slide5.xml"/><Relationship Id="R3032a62ea1f74e5f" Type="http://schemas.openxmlformats.org/officeDocument/2006/relationships/notesMaster" Target="../notesMasters/notesMaster1.xml"/></Relationships>
</file>

<file path=ppt/notesSlides/_rels/notesSlide8.xml.rels><?xml version='1.0' encoding='UTF-8' standalone='yes'?>
<Relationships xmlns="http://schemas.openxmlformats.org/package/2006/relationships"><Relationship Id="R4399bcf6dc9349f0" Type="http://schemas.openxmlformats.org/officeDocument/2006/relationships/slide" Target="../slides/slide6.xml"/><Relationship Id="Rb270fc36d9a34a55" Type="http://schemas.openxmlformats.org/officeDocument/2006/relationships/notesMaster" Target="../notesMasters/notesMaster1.xml"/></Relationships>
</file>

<file path=ppt/notesSlides/_rels/notesSlide9.xml.rels><?xml version='1.0' encoding='UTF-8' standalone='yes'?>
<Relationships xmlns="http://schemas.openxmlformats.org/package/2006/relationships"><Relationship Id="R1255bccbaad34486" Type="http://schemas.openxmlformats.org/officeDocument/2006/relationships/slide" Target="../slides/slide7.xml"/><Relationship Id="Rfa6f6992ac6e43e2" Type="http://schemas.openxmlformats.org/officeDocument/2006/relationships/notesMaster" Target="../notesMasters/notesMaster1.xml"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<?xml version='1.0' encoding='UTF-8' standalone='yes'?>
<Relationships xmlns="http://schemas.openxmlformats.org/package/2006/relationships"><Relationship Id="R99820a9dbaf441d0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<?xml version='1.0' encoding='UTF-8' standalone='yes'?>
<Relationships xmlns="http://schemas.openxmlformats.org/package/2006/relationships"><Relationship Id="R496f7bb6f517413b" Type="http://schemas.openxmlformats.org/officeDocument/2006/relationships/theme" Target="theme/theme2.xml"/><Relationship Id="R6e87eae7433046f1" Type="http://schemas.openxmlformats.org/officeDocument/2006/relationships/slideLayout" Target="../slideLayouts/slideLayout1.xml"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e87eae7433046f1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<?xml version='1.0' encoding='UTF-8' standalone='yes'?>
<Relationships xmlns="http://schemas.openxmlformats.org/package/2006/relationships"><Relationship Id="Red64f085a9e9413d" Type="http://schemas.openxmlformats.org/officeDocument/2006/relationships/notesSlide" Target="../notesSlides/notesSlide1.xml"/><Relationship Id="Rfd834545d96b4804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2e9e717b383e455b" Type="http://schemas.openxmlformats.org/officeDocument/2006/relationships/slideLayout" Target="../slideLayouts/slideLayout1.xml"/><Relationship Id="Rec40fadc307540fb" Type="http://schemas.openxmlformats.org/officeDocument/2006/relationships/notesSlide" Target="../notesSlides/notesSlide12.xml"/></Relationships>
</file>

<file path=ppt/slides/_rels/slide11.xml.rels><?xml version='1.0' encoding='UTF-8' standalone='yes'?>
<Relationships xmlns="http://schemas.openxmlformats.org/package/2006/relationships"><Relationship Id="Rc724e06c19c346bc" Type="http://schemas.openxmlformats.org/officeDocument/2006/relationships/slideLayout" Target="../slideLayouts/slideLayout1.xml"/><Relationship Id="Rce3aec49af084aeb" Type="http://schemas.openxmlformats.org/officeDocument/2006/relationships/notesSlide" Target="../notesSlides/notesSlide13.xml"/></Relationships>
</file>

<file path=ppt/slides/_rels/slide12.xml.rels><?xml version='1.0' encoding='UTF-8' standalone='yes'?>
<Relationships xmlns="http://schemas.openxmlformats.org/package/2006/relationships"><Relationship Id="R4c44fc75f46d47f1" Type="http://schemas.openxmlformats.org/officeDocument/2006/relationships/notesSlide" Target="../notesSlides/notesSlide14.xml"/><Relationship Id="R68dc9cc8918c41f7" Type="http://schemas.openxmlformats.org/officeDocument/2006/relationships/slideLayout" Target="../slideLayouts/slideLayout1.xml"/></Relationships>
</file>

<file path=ppt/slides/_rels/slide13.xml.rels><?xml version='1.0' encoding='UTF-8' standalone='yes'?>
<Relationships xmlns="http://schemas.openxmlformats.org/package/2006/relationships"><Relationship Id="R34db9c543acc49ce" Type="http://schemas.openxmlformats.org/officeDocument/2006/relationships/notesSlide" Target="../notesSlides/notesSlide15.xml"/><Relationship Id="Rfd0cffba7ed048c4" Type="http://schemas.openxmlformats.org/officeDocument/2006/relationships/slideLayout" Target="../slideLayouts/slideLayout1.xml"/></Relationships>
</file>

<file path=ppt/slides/_rels/slide14.xml.rels><?xml version='1.0' encoding='UTF-8' standalone='yes'?>
<Relationships xmlns="http://schemas.openxmlformats.org/package/2006/relationships"><Relationship Id="Ra14cccaaf870489f" Type="http://schemas.openxmlformats.org/officeDocument/2006/relationships/slideLayout" Target="../slideLayouts/slideLayout1.xml"/><Relationship Id="Rdd1d24d633564c39" Type="http://schemas.openxmlformats.org/officeDocument/2006/relationships/notesSlide" Target="../notesSlides/notesSlide16.xml"/></Relationships>
</file>

<file path=ppt/slides/_rels/slide15.xml.rels><?xml version='1.0' encoding='UTF-8' standalone='yes'?>
<Relationships xmlns="http://schemas.openxmlformats.org/package/2006/relationships"><Relationship Id="Rd5a5287b6ac34b13" Type="http://schemas.openxmlformats.org/officeDocument/2006/relationships/notesSlide" Target="../notesSlides/notesSlide17.xml"/><Relationship Id="Re8f7401a7f344723" Type="http://schemas.openxmlformats.org/officeDocument/2006/relationships/slideLayout" Target="../slideLayouts/slideLayout1.xml"/></Relationships>
</file>

<file path=ppt/slides/_rels/slide16.xml.rels><?xml version='1.0' encoding='UTF-8' standalone='yes'?>
<Relationships xmlns="http://schemas.openxmlformats.org/package/2006/relationships"><Relationship Id="R00d2aea656ea4fd3" Type="http://schemas.openxmlformats.org/officeDocument/2006/relationships/slideLayout" Target="../slideLayouts/slideLayout1.xml"/><Relationship Id="R8724a6e7ecc4447a" Type="http://schemas.openxmlformats.org/officeDocument/2006/relationships/notesSlide" Target="../notesSlides/notesSlide18.xml"/></Relationships>
</file>

<file path=ppt/slides/_rels/slide17.xml.rels><?xml version='1.0' encoding='UTF-8' standalone='yes'?>
<Relationships xmlns="http://schemas.openxmlformats.org/package/2006/relationships"><Relationship Id="R2872992dddf54974" Type="http://schemas.openxmlformats.org/officeDocument/2006/relationships/slideLayout" Target="../slideLayouts/slideLayout1.xml"/><Relationship Id="Re0c109aebca342dd" Type="http://schemas.openxmlformats.org/officeDocument/2006/relationships/notesSlide" Target="../notesSlides/notesSlide19.xml"/></Relationships>
</file>

<file path=ppt/slides/_rels/slide18.xml.rels><?xml version='1.0' encoding='UTF-8' standalone='yes'?>
<Relationships xmlns="http://schemas.openxmlformats.org/package/2006/relationships"><Relationship Id="R04a27d3b7b5d4005" Type="http://schemas.openxmlformats.org/officeDocument/2006/relationships/notesSlide" Target="../notesSlides/notesSlide20.xml"/><Relationship Id="R9ed988ae4d934e2a" Type="http://schemas.openxmlformats.org/officeDocument/2006/relationships/slideLayout" Target="../slideLayouts/slideLayout1.xml"/></Relationships>
</file>

<file path=ppt/slides/_rels/slide19.xml.rels><?xml version='1.0' encoding='UTF-8' standalone='yes'?>
<Relationships xmlns="http://schemas.openxmlformats.org/package/2006/relationships"><Relationship Id="R1b2e7651ba6e4592" Type="http://schemas.openxmlformats.org/officeDocument/2006/relationships/slideLayout" Target="../slideLayouts/slideLayout1.xml"/><Relationship Id="Rabda3f2cecc449b4" Type="http://schemas.openxmlformats.org/officeDocument/2006/relationships/notesSlide" Target="../notesSlides/notesSlide21.xml"/></Relationships>
</file>

<file path=ppt/slides/_rels/slide2.xml.rels><?xml version='1.0' encoding='UTF-8' standalone='yes'?>
<Relationships xmlns="http://schemas.openxmlformats.org/package/2006/relationships"><Relationship Id="R19a7ac532a7f41b3" Type="http://schemas.openxmlformats.org/officeDocument/2006/relationships/slideLayout" Target="../slideLayouts/slideLayout1.xml"/><Relationship Id="R4c2b9477ed4240d2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0882bf4ae86e462a" Type="http://schemas.openxmlformats.org/officeDocument/2006/relationships/slideLayout" Target="../slideLayouts/slideLayout1.xml"/><Relationship Id="Rb8e6df5adce04059" Type="http://schemas.openxmlformats.org/officeDocument/2006/relationships/notesSlide" Target="../notesSlides/notesSlide22.xml"/></Relationships>
</file>

<file path=ppt/slides/_rels/slide21.xml.rels><?xml version='1.0' encoding='UTF-8' standalone='yes'?>
<Relationships xmlns="http://schemas.openxmlformats.org/package/2006/relationships"><Relationship Id="R4516090f0ec34bc1" Type="http://schemas.openxmlformats.org/officeDocument/2006/relationships/notesSlide" Target="../notesSlides/notesSlide23.xml"/><Relationship Id="R527b6268c8a14e6f" Type="http://schemas.openxmlformats.org/officeDocument/2006/relationships/slideLayout" Target="../slideLayouts/slideLayout1.xml"/></Relationships>
</file>

<file path=ppt/slides/_rels/slide22.xml.rels><?xml version='1.0' encoding='UTF-8' standalone='yes'?>
<Relationships xmlns="http://schemas.openxmlformats.org/package/2006/relationships"><Relationship Id="R0a467cdc1f024929" Type="http://schemas.openxmlformats.org/officeDocument/2006/relationships/slideLayout" Target="../slideLayouts/slideLayout1.xml"/><Relationship Id="R6bece68c1f8a4970" Type="http://schemas.openxmlformats.org/officeDocument/2006/relationships/notesSlide" Target="../notesSlides/notesSlide24.xml"/></Relationships>
</file>

<file path=ppt/slides/_rels/slide23.xml.rels><?xml version='1.0' encoding='UTF-8' standalone='yes'?>
<Relationships xmlns="http://schemas.openxmlformats.org/package/2006/relationships"><Relationship Id="R51e7cdb7c66f4f25" Type="http://schemas.openxmlformats.org/officeDocument/2006/relationships/slideLayout" Target="../slideLayouts/slideLayout1.xml"/><Relationship Id="Rdd0e81f66ecb4e50" Type="http://schemas.openxmlformats.org/officeDocument/2006/relationships/notesSlide" Target="../notesSlides/notesSlide25.xml"/></Relationships>
</file>

<file path=ppt/slides/_rels/slide24.xml.rels><?xml version='1.0' encoding='UTF-8' standalone='yes'?>
<Relationships xmlns="http://schemas.openxmlformats.org/package/2006/relationships"><Relationship Id="R845509af2c244fe7" Type="http://schemas.openxmlformats.org/officeDocument/2006/relationships/notesSlide" Target="../notesSlides/notesSlide26.xml"/><Relationship Id="Re7361c546a644f6d" Type="http://schemas.openxmlformats.org/officeDocument/2006/relationships/slideLayout" Target="../slideLayouts/slideLayout1.xml"/></Relationships>
</file>

<file path=ppt/slides/_rels/slide25.xml.rels><?xml version='1.0' encoding='UTF-8' standalone='yes'?>
<Relationships xmlns="http://schemas.openxmlformats.org/package/2006/relationships"><Relationship Id="R5468bf5605fb4569" Type="http://schemas.openxmlformats.org/officeDocument/2006/relationships/notesSlide" Target="../notesSlides/notesSlide27.xml"/><Relationship Id="Rf1529045955844cb" Type="http://schemas.openxmlformats.org/officeDocument/2006/relationships/slideLayout" Target="../slideLayouts/slideLayout1.xml"/></Relationships>
</file>

<file path=ppt/slides/_rels/slide26.xml.rels><?xml version='1.0' encoding='UTF-8' standalone='yes'?>
<Relationships xmlns="http://schemas.openxmlformats.org/package/2006/relationships"><Relationship Id="Rcc84a5fc8f7e433c" Type="http://schemas.openxmlformats.org/officeDocument/2006/relationships/slideLayout" Target="../slideLayouts/slideLayout1.xml"/><Relationship Id="Rd4f23d676ccf43e6" Type="http://schemas.openxmlformats.org/officeDocument/2006/relationships/notesSlide" Target="../notesSlides/notesSlide28.xml"/></Relationships>
</file>

<file path=ppt/slides/_rels/slide27.xml.rels><?xml version='1.0' encoding='UTF-8' standalone='yes'?>
<Relationships xmlns="http://schemas.openxmlformats.org/package/2006/relationships"><Relationship Id="R06db184a753b4d59" Type="http://schemas.openxmlformats.org/officeDocument/2006/relationships/slideLayout" Target="../slideLayouts/slideLayout1.xml"/><Relationship Id="Re0de328e137c4490" Type="http://schemas.openxmlformats.org/officeDocument/2006/relationships/notesSlide" Target="../notesSlides/notesSlide29.xml"/></Relationships>
</file>

<file path=ppt/slides/_rels/slide28.xml.rels><?xml version='1.0' encoding='UTF-8' standalone='yes'?>
<Relationships xmlns="http://schemas.openxmlformats.org/package/2006/relationships"><Relationship Id="R1d3b87846fbb4421" Type="http://schemas.openxmlformats.org/officeDocument/2006/relationships/slideLayout" Target="../slideLayouts/slideLayout1.xml"/><Relationship Id="R495f2e1624df42c2" Type="http://schemas.openxmlformats.org/officeDocument/2006/relationships/notesSlide" Target="../notesSlides/notesSlide31.xml"/></Relationships>
</file>

<file path=ppt/slides/_rels/slide29.xml.rels><?xml version='1.0' encoding='UTF-8' standalone='yes'?>
<Relationships xmlns="http://schemas.openxmlformats.org/package/2006/relationships"><Relationship Id="R7201f336143c4d07" Type="http://schemas.openxmlformats.org/officeDocument/2006/relationships/slideLayout" Target="../slideLayouts/slideLayout1.xml"/><Relationship Id="R88fe8a604bf94b97" Type="http://schemas.openxmlformats.org/officeDocument/2006/relationships/image" Target="../media/image2.png"/><Relationship Id="Rce8cde7fb1394d35" Type="http://schemas.openxmlformats.org/officeDocument/2006/relationships/notesSlide" Target="../notesSlides/notesSlide34.xml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_rels/slide3.xml.rels><?xml version='1.0' encoding='UTF-8' standalone='yes'?>
<Relationships xmlns="http://schemas.openxmlformats.org/package/2006/relationships"><Relationship Id="R15c397bf60b24e08" Type="http://schemas.openxmlformats.org/officeDocument/2006/relationships/slideLayout" Target="../slideLayouts/slideLayout1.xml"/><Relationship Id="R757d1a83a0434f04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358dab1236124ae0" Type="http://schemas.openxmlformats.org/officeDocument/2006/relationships/slideLayout" Target="../slideLayouts/slideLayout1.xml"/><Relationship Id="Rcc92243d508f4641" Type="http://schemas.openxmlformats.org/officeDocument/2006/relationships/notesSlide" Target="../notesSlides/notesSlide32.xml"/></Relationships>
</file>

<file path=ppt/slides/_rels/slide31.xml.rels><?xml version='1.0' encoding='UTF-8' standalone='yes'?>
<Relationships xmlns="http://schemas.openxmlformats.org/package/2006/relationships"><Relationship Id="R070b19b58f5449cc" Type="http://schemas.openxmlformats.org/officeDocument/2006/relationships/notesSlide" Target="../notesSlides/notesSlide33.xml"/><Relationship Id="Rc8820429164744f3" Type="http://schemas.openxmlformats.org/officeDocument/2006/relationships/slideLayout" Target="../slideLayouts/slideLayout1.xml"/></Relationships>
</file>

<file path=ppt/slides/_rels/slide32.xml.rels><?xml version='1.0' encoding='UTF-8' standalone='yes'?>
<Relationships xmlns="http://schemas.openxmlformats.org/package/2006/relationships"><Relationship Id="R0384db63049d4618" Type="http://schemas.openxmlformats.org/officeDocument/2006/relationships/slideLayout" Target="../slideLayouts/slideLayout1.xml"/><Relationship Id="R5fe4f99d7aeb48f7" Type="http://schemas.openxmlformats.org/officeDocument/2006/relationships/notesSlide" Target="../notesSlides/notesSlide43.xml"/></Relationships>
</file>

<file path=ppt/slides/_rels/slide33.xml.rels><?xml version='1.0' encoding='UTF-8' standalone='yes'?>
<Relationships xmlns="http://schemas.openxmlformats.org/package/2006/relationships"><Relationship Id="R59766a57d45d4aff" Type="http://schemas.openxmlformats.org/officeDocument/2006/relationships/slideLayout" Target="../slideLayouts/slideLayout1.xml"/><Relationship Id="R819f5c87d3534c44" Type="http://schemas.openxmlformats.org/officeDocument/2006/relationships/notesSlide" Target="../notesSlides/notesSlide44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'1.0' encoding='UTF-8' standalone='yes'?>
<Relationships xmlns="http://schemas.openxmlformats.org/package/2006/relationships"><Relationship Id="R6aad8849dd1e4f53" Type="http://schemas.openxmlformats.org/officeDocument/2006/relationships/notesSlide" Target="../notesSlides/notesSlide5.xml"/><Relationship Id="R90e55ef8ffed4dd1" Type="http://schemas.openxmlformats.org/officeDocument/2006/relationships/slideLayout" Target="../slideLayouts/slideLayout1.xml"/></Relationships>
</file>

<file path=ppt/slides/_rels/slide36.xml.rels><?xml version='1.0' encoding='UTF-8' standalone='yes'?>
<Relationships xmlns="http://schemas.openxmlformats.org/package/2006/relationships"><Relationship Id="R7367422d385048e9" Type="http://schemas.openxmlformats.org/officeDocument/2006/relationships/slideLayout" Target="../slideLayouts/slideLayout1.xml"/><Relationship Id="Re7ab40ba763a4fbe" Type="http://schemas.openxmlformats.org/officeDocument/2006/relationships/notesSlide" Target="../notesSlides/notesSlide6.xml"/></Relationships>
</file>

<file path=ppt/slides/_rels/slide37.xml.rels><?xml version='1.0' encoding='UTF-8' standalone='yes'?>
<Relationships xmlns="http://schemas.openxmlformats.org/package/2006/relationships"><Relationship Id="R113dbadf35814275" Type="http://schemas.openxmlformats.org/officeDocument/2006/relationships/notesSlide" Target="../notesSlides/notesSlide40.xml"/><Relationship Id="R325416874acb4c50" Type="http://schemas.openxmlformats.org/officeDocument/2006/relationships/slideLayout" Target="../slideLayouts/slideLayout1.xml"/><Relationship Id="R73296640f2d146ee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38.xml.rels><?xml version='1.0' encoding='UTF-8' standalone='yes'?>
<Relationships xmlns="http://schemas.openxmlformats.org/package/2006/relationships"><Relationship Id="R2c5cc8b3ac4e423a" Type="http://schemas.openxmlformats.org/officeDocument/2006/relationships/slideLayout" Target="../slideLayouts/slideLayout1.xml"/><Relationship Id="R35428ca966ff436a" Type="http://schemas.openxmlformats.org/officeDocument/2006/relationships/notesSlide" Target="../notesSlides/notesSlide41.xml"/><Relationship Id="Ra452c95c908e4c1c" Type="http://schemas.openxmlformats.org/officeDocument/2006/relationships/image" Target="../media/image16.png"/></Relationships>
</file>

<file path=ppt/slides/_rels/slide39.xml.rels><?xml version='1.0' encoding='UTF-8' standalone='yes'?>
<Relationships xmlns="http://schemas.openxmlformats.org/package/2006/relationships"><Relationship Id="R0596b0efcbc2416f" Type="http://schemas.openxmlformats.org/officeDocument/2006/relationships/image" Target="../media/image17.png"/><Relationship Id="R84cd029d02a643bc" Type="http://schemas.openxmlformats.org/officeDocument/2006/relationships/slideLayout" Target="../slideLayouts/slideLayout1.xml"/><Relationship Id="Rddc313c36a184b79" Type="http://schemas.openxmlformats.org/officeDocument/2006/relationships/notesSlide" Target="../notesSlides/notesSlide42.xml"/></Relationships>
</file>

<file path=ppt/slides/_rels/slide4.xml.rels><?xml version='1.0' encoding='UTF-8' standalone='yes'?>
<Relationships xmlns="http://schemas.openxmlformats.org/package/2006/relationships"><Relationship Id="R0d1e9b4ae7f941b7" Type="http://schemas.openxmlformats.org/officeDocument/2006/relationships/notesSlide" Target="../notesSlides/notesSlide4.xml"/><Relationship Id="R5a0bffc0b59d48e2" Type="http://schemas.openxmlformats.org/officeDocument/2006/relationships/slideLayout" Target="../slideLayouts/slideLayout1.xml"/><Relationship Id="Rc1547e8421664e0a" Type="http://schemas.openxmlformats.org/officeDocument/2006/relationships/image" Target="../media/image.jpe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41.xml.rels><?xml version='1.0' encoding='UTF-8' standalone='yes'?>
<Relationships xmlns="http://schemas.openxmlformats.org/package/2006/relationships"><Relationship Id="R016ecace50e549f0" Type="http://schemas.openxmlformats.org/officeDocument/2006/relationships/image" Target="../media/image3.png"/><Relationship Id="R063ff7ade2384593" Type="http://schemas.openxmlformats.org/officeDocument/2006/relationships/notesSlide" Target="../notesSlides/notesSlide35.xml"/><Relationship Id="R4eb9c58d36d5451f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'1.0' encoding='UTF-8' standalone='yes'?>
<Relationships xmlns="http://schemas.openxmlformats.org/package/2006/relationships"><Relationship Id="R25494cfb59364f5d" Type="http://schemas.openxmlformats.org/officeDocument/2006/relationships/notesSlide" Target="../notesSlides/notesSlide36.xml"/><Relationship Id="R4aea953b61cc4bef" Type="http://schemas.openxmlformats.org/officeDocument/2006/relationships/image" Target="../media/image4.png"/><Relationship Id="Rdd3f227827864b5f" Type="http://schemas.openxmlformats.org/officeDocument/2006/relationships/slideLayout" Target="../slideLayouts/slideLayout1.xml"/></Relationships>
</file>

<file path=ppt/slides/_rels/slide44.xml.rels><?xml version='1.0' encoding='UTF-8' standalone='yes'?>
<Relationships xmlns="http://schemas.openxmlformats.org/package/2006/relationships"><Relationship Id="Rb60c66b2335c44a4" Type="http://schemas.openxmlformats.org/officeDocument/2006/relationships/slideLayout" Target="../slideLayouts/slideLayout1.xml"/><Relationship Id="Rbea85221d7d748f0" Type="http://schemas.openxmlformats.org/officeDocument/2006/relationships/notesSlide" Target="../notesSlides/notesSlide45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'1.0' encoding='UTF-8' standalone='yes'?>
<Relationships xmlns="http://schemas.openxmlformats.org/package/2006/relationships"><Relationship Id="R20ea9331d2e44d06" Type="http://schemas.openxmlformats.org/officeDocument/2006/relationships/notesSlide" Target="../notesSlides/notesSlide46.xml"/><Relationship Id="R9282973f6d684137" Type="http://schemas.openxmlformats.org/officeDocument/2006/relationships/slideLayout" Target="../slideLayouts/slideLayout1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'1.0' encoding='UTF-8' standalone='yes'?>
<Relationships xmlns="http://schemas.openxmlformats.org/package/2006/relationships"><Relationship Id="R5989598a96074919" Type="http://schemas.openxmlformats.org/officeDocument/2006/relationships/notesSlide" Target="../notesSlides/notesSlide7.xml"/><Relationship Id="Rfecbcb586b504dac" Type="http://schemas.openxmlformats.org/officeDocument/2006/relationships/slideLayout" Target="../slideLayouts/slideLayout1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'1.0' encoding='UTF-8' standalone='yes'?>
<Relationships xmlns="http://schemas.openxmlformats.org/package/2006/relationships"><Relationship Id="R486a0c609608492e" Type="http://schemas.openxmlformats.org/officeDocument/2006/relationships/slideLayout" Target="../slideLayouts/slideLayout1.xml"/><Relationship Id="R5148d5fd3bb64bf4" Type="http://schemas.openxmlformats.org/officeDocument/2006/relationships/notesSlide" Target="../notesSlides/notesSlide8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'1.0' encoding='UTF-8' standalone='yes'?>
<Relationships xmlns="http://schemas.openxmlformats.org/package/2006/relationships"><Relationship Id="R0202ba26f76e41d3" Type="http://schemas.openxmlformats.org/officeDocument/2006/relationships/image" Target="../media/image5.png"/><Relationship Id="R0e31890dd2f34dd8" Type="http://schemas.openxmlformats.org/officeDocument/2006/relationships/notesSlide" Target="../notesSlides/notesSlide37.xml"/><Relationship Id="R282419367504490a" Type="http://schemas.openxmlformats.org/officeDocument/2006/relationships/slideLayout" Target="../slideLayouts/slideLayout1.xml"/><Relationship Id="R669a22f612574456" Type="http://schemas.openxmlformats.org/officeDocument/2006/relationships/image" Target="../media/image6.png"/><Relationship Id="Rbb9f79b501414f3f" Type="http://schemas.openxmlformats.org/officeDocument/2006/relationships/image" Target="../media/image7.png"/><Relationship Id="Rf6034ef712d54f78" Type="http://schemas.openxmlformats.org/officeDocument/2006/relationships/image" Target="../media/image8.png"/></Relationships>
</file>

<file path=ppt/slides/_rels/slide63.xml.rels><?xml version='1.0' encoding='UTF-8' standalone='yes'?>
<Relationships xmlns="http://schemas.openxmlformats.org/package/2006/relationships"><Relationship Id="R2a480cf3ad344d21" Type="http://schemas.openxmlformats.org/officeDocument/2006/relationships/slideLayout" Target="../slideLayouts/slideLayout1.xml"/><Relationship Id="R5fe7f608cd9740f0" Type="http://schemas.openxmlformats.org/officeDocument/2006/relationships/image" Target="../media/image9.png"/><Relationship Id="R7383ee70a0544e59" Type="http://schemas.openxmlformats.org/officeDocument/2006/relationships/image" Target="../media/image12.png"/><Relationship Id="R82cb74e5063a410f" Type="http://schemas.openxmlformats.org/officeDocument/2006/relationships/image" Target="../media/image10.png"/><Relationship Id="Ra40d280c136643bc" Type="http://schemas.openxmlformats.org/officeDocument/2006/relationships/notesSlide" Target="../notesSlides/notesSlide38.xml"/><Relationship Id="Rd8c1fdf1827149b5" Type="http://schemas.openxmlformats.org/officeDocument/2006/relationships/image" Target="../media/image11.png"/></Relationships>
</file>

<file path=ppt/slides/_rels/slide64.xml.rels><?xml version='1.0' encoding='UTF-8' standalone='yes'?>
<Relationships xmlns="http://schemas.openxmlformats.org/package/2006/relationships"><Relationship Id="R0bc34c5fbf9a406a" Type="http://schemas.openxmlformats.org/officeDocument/2006/relationships/notesSlide" Target="../notesSlides/notesSlide39.xml"/><Relationship Id="R38a3ea67805347a3" Type="http://schemas.openxmlformats.org/officeDocument/2006/relationships/image" Target="../media/image13.png"/><Relationship Id="R6b88f2b7fa5d41e2" Type="http://schemas.openxmlformats.org/officeDocument/2006/relationships/image" Target="../media/image14.png"/><Relationship Id="Raca81dc91fe94cee" Type="http://schemas.openxmlformats.org/officeDocument/2006/relationships/slideLayout" Target="../slideLayouts/slideLayout1.xml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'1.0' encoding='UTF-8' standalone='yes'?>
<Relationships xmlns="http://schemas.openxmlformats.org/package/2006/relationships"><Relationship Id="Ra3a0d5d140b945d6" Type="http://schemas.openxmlformats.org/officeDocument/2006/relationships/slideLayout" Target="../slideLayouts/slideLayout1.xml"/><Relationship Id="Rccecc36ce0af4665" Type="http://schemas.openxmlformats.org/officeDocument/2006/relationships/notesSlide" Target="../notesSlides/notesSlide9.xml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'1.0' encoding='UTF-8' standalone='yes'?>
<Relationships xmlns="http://schemas.openxmlformats.org/package/2006/relationships"><Relationship Id="R2cb35dbd0c4e4061" Type="http://schemas.openxmlformats.org/officeDocument/2006/relationships/notesSlide" Target="../notesSlides/notesSlide10.xml"/><Relationship Id="R3172a2c594e54043" Type="http://schemas.openxmlformats.org/officeDocument/2006/relationships/slideLayout" Target="../slideLayouts/slideLayout1.xml"/><Relationship Id="R9917e8e923a94635" Type="http://schemas.openxmlformats.org/officeDocument/2006/relationships/image" Target="../media/image.png"/></Relationships>
</file>

<file path=ppt/slides/_rels/slide9.xml.rels><?xml version='1.0' encoding='UTF-8' standalone='yes'?>
<Relationships xmlns="http://schemas.openxmlformats.org/package/2006/relationships"><Relationship Id="R10e063b0619b4d62" Type="http://schemas.openxmlformats.org/officeDocument/2006/relationships/notesSlide" Target="../notesSlides/notesSlide11.xml"/><Relationship Id="R77e66d6ea3b24f48" Type="http://schemas.openxmlformats.org/officeDocument/2006/relationships/slideLayout" Target="../slideLayouts/slideLayout1.xml"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cover-paper">
            <a:extLst xmlns:a="http://schemas.openxmlformats.org/drawingml/2006/main">
              <a:ext uri="{FF2B5EF4-FFF2-40B4-BE49-F238E27FC236}">
                <a16:creationId xmlns:a16="http://schemas.microsoft.com/office/drawing/2014/main" id="{3A1B7AA6-999E-454D-A8A7-5A7359F429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419100"/>
            <a:ext cx="11125200" cy="6019800"/>
          </a:xfrm>
          <a:prstGeom xmlns:a="http://schemas.openxmlformats.org/drawingml/2006/main" prst="roundRect">
            <a:avLst>
              <a:gd name="adj" fmla="val 189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" name="cover-sea-line">
            <a:extLst xmlns:a="http://schemas.openxmlformats.org/drawingml/2006/main">
              <a:ext uri="{FF2B5EF4-FFF2-40B4-BE49-F238E27FC236}">
                <a16:creationId xmlns:a16="http://schemas.microsoft.com/office/drawing/2014/main" id="{926C2D07-3B0E-4F37-B78A-25DFF9B53D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419100"/>
            <a:ext cx="111252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cover-soft-panel">
            <a:extLst xmlns:a="http://schemas.openxmlformats.org/drawingml/2006/main">
              <a:ext uri="{FF2B5EF4-FFF2-40B4-BE49-F238E27FC236}">
                <a16:creationId xmlns:a16="http://schemas.microsoft.com/office/drawing/2014/main" id="{6F13CED6-BCEC-48E2-B35A-E7938D0544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67650" y="419100"/>
            <a:ext cx="3790950" cy="6019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DF7F5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cover-side-mark">
            <a:extLst xmlns:a="http://schemas.openxmlformats.org/drawingml/2006/main">
              <a:ext uri="{FF2B5EF4-FFF2-40B4-BE49-F238E27FC236}">
                <a16:creationId xmlns:a16="http://schemas.microsoft.com/office/drawing/2014/main" id="{A3DE5D4A-4D51-4453-88AF-1D234ED9EE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971550"/>
            <a:ext cx="47625" cy="409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5" name="cover-eyebrow">
            <a:extLst xmlns:a="http://schemas.openxmlformats.org/drawingml/2006/main">
              <a:ext uri="{FF2B5EF4-FFF2-40B4-BE49-F238E27FC236}">
                <a16:creationId xmlns:a16="http://schemas.microsoft.com/office/drawing/2014/main" id="{464C4A77-2C8F-4E54-A4FF-5993876FCB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81100" y="971550"/>
            <a:ext cx="4191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050" b="1">
                <a:solidFill>
                  <a:srgbClr val="407C84"/>
                </a:solidFill>
              </a:defRPr>
            </a:pPr>
            <a:r>
              <a:rPr sz="1050" b="1">
                <a:solidFill>
                  <a:srgbClr val="407C84"/>
                </a:solidFill>
              </a:rPr>
              <a:t>TTQS TRAINING QUALITY SYSTEM</a:t>
            </a:r>
          </a:p>
        </p:txBody>
      </p:sp>
      <p:sp>
        <p:nvSpPr>
          <p:cNvPr id="6" name="cover-title">
            <a:extLst xmlns:a="http://schemas.openxmlformats.org/drawingml/2006/main">
              <a:ext uri="{FF2B5EF4-FFF2-40B4-BE49-F238E27FC236}">
                <a16:creationId xmlns:a16="http://schemas.microsoft.com/office/drawing/2014/main" id="{A9D40645-2450-4EA6-8F1C-2C5CF037B8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81100" y="1581150"/>
            <a:ext cx="5905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4050" b="1">
                <a:solidFill>
                  <a:srgbClr val="203A49"/>
                </a:solidFill>
              </a:defRPr>
            </a:pPr>
            <a:r>
              <a:rPr sz="4050" b="1">
                <a:solidFill>
                  <a:srgbClr val="203A49"/>
                </a:solidFill>
              </a:rPr>
              <a:t>歡迎評審委員</a:t>
            </a:r>
          </a:p>
          <a:p xmlns:a="http://schemas.openxmlformats.org/drawingml/2006/main">
            <a:pPr>
              <a:defRPr sz="4050" b="1">
                <a:solidFill>
                  <a:srgbClr val="203A49"/>
                </a:solidFill>
              </a:defRPr>
            </a:pPr>
            <a:r>
              <a:rPr sz="4050" b="1">
                <a:solidFill>
                  <a:srgbClr val="203A49"/>
                </a:solidFill>
              </a:rPr>
              <a:t>蒞臨指導</a:t>
            </a:r>
          </a:p>
        </p:txBody>
      </p:sp>
      <p:sp>
        <p:nvSpPr>
          <p:cNvPr id="7" name="cover-subtitle">
            <a:extLst xmlns:a="http://schemas.openxmlformats.org/drawingml/2006/main">
              <a:ext uri="{FF2B5EF4-FFF2-40B4-BE49-F238E27FC236}">
                <a16:creationId xmlns:a16="http://schemas.microsoft.com/office/drawing/2014/main" id="{EE06A8C3-CD54-42E1-8625-25A540C7C9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81100" y="3429000"/>
            <a:ext cx="495300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 b="0">
                <a:solidFill>
                  <a:srgbClr val="60717C"/>
                </a:solidFill>
              </a:defRPr>
            </a:pPr>
            <a:r>
              <a:rPr sz="1500" b="0">
                <a:solidFill>
                  <a:srgbClr val="60717C"/>
                </a:solidFill>
              </a:rPr>
              <a:t>鯤航 TTQS 評核簡報 · 訓練機構版</a:t>
            </a:r>
          </a:p>
        </p:txBody>
      </p:sp>
      <p:sp>
        <p:nvSpPr>
          <p:cNvPr id="8" name="cover-org">
            <a:extLst xmlns:a="http://schemas.openxmlformats.org/drawingml/2006/main">
              <a:ext uri="{FF2B5EF4-FFF2-40B4-BE49-F238E27FC236}">
                <a16:creationId xmlns:a16="http://schemas.microsoft.com/office/drawing/2014/main" id="{D2043462-1C5C-40D2-8000-6B80768764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0" y="1428750"/>
            <a:ext cx="2476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100" b="1">
                <a:solidFill>
                  <a:srgbClr val="203A49"/>
                </a:solidFill>
              </a:defRPr>
            </a:pPr>
            <a:r>
              <a:rPr sz="2100" b="1">
                <a:solidFill>
                  <a:srgbClr val="203A49"/>
                </a:solidFill>
              </a:rPr>
              <a:t>鯤航國際有限公司</a:t>
            </a:r>
          </a:p>
          <a:p xmlns:a="http://schemas.openxmlformats.org/drawingml/2006/main">
            <a:pPr>
              <a:defRPr sz="2100" b="1">
                <a:solidFill>
                  <a:srgbClr val="203A49"/>
                </a:solidFill>
              </a:defRPr>
            </a:pPr>
            <a:r>
              <a:rPr sz="2100" b="1">
                <a:solidFill>
                  <a:srgbClr val="203A49"/>
                </a:solidFill>
              </a:rPr>
              <a:t>Kunhang Marine</a:t>
            </a:r>
          </a:p>
        </p:txBody>
      </p:sp>
      <p:sp>
        <p:nvSpPr>
          <p:cNvPr id="9" name="cover-meta">
            <a:extLst xmlns:a="http://schemas.openxmlformats.org/drawingml/2006/main">
              <a:ext uri="{FF2B5EF4-FFF2-40B4-BE49-F238E27FC236}">
                <a16:creationId xmlns:a16="http://schemas.microsoft.com/office/drawing/2014/main" id="{9B0DD1DB-B22D-43CE-B972-1CBF654027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0" y="2705100"/>
            <a:ext cx="2571750" cy="819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 b="0">
                <a:solidFill>
                  <a:srgbClr val="1E2A32"/>
                </a:solidFill>
              </a:defRPr>
            </a:pPr>
            <a:r>
              <a:rPr sz="1575" b="0">
                <a:solidFill>
                  <a:srgbClr val="1E2A32"/>
                </a:solidFill>
              </a:rPr>
              <a:t>TTQS 評核簡報</a:t>
            </a:r>
          </a:p>
          <a:p xmlns:a="http://schemas.openxmlformats.org/drawingml/2006/main">
            <a:pPr>
              <a:defRPr sz="1575" b="0">
                <a:solidFill>
                  <a:srgbClr val="1E2A32"/>
                </a:solidFill>
              </a:defRPr>
            </a:pPr>
            <a:r>
              <a:rPr sz="1575" b="0">
                <a:solidFill>
                  <a:srgbClr val="1E2A32"/>
                </a:solidFill>
              </a:rPr>
              <a:t>訓練機構版</a:t>
            </a:r>
          </a:p>
        </p:txBody>
      </p:sp>
      <p:sp>
        <p:nvSpPr>
          <p:cNvPr id="10" name="pill-bg">
            <a:extLst xmlns:a="http://schemas.openxmlformats.org/drawingml/2006/main">
              <a:ext uri="{FF2B5EF4-FFF2-40B4-BE49-F238E27FC236}">
                <a16:creationId xmlns:a16="http://schemas.microsoft.com/office/drawing/2014/main" id="{7D11E264-3E34-47FF-A858-263017E52B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0" y="4857750"/>
            <a:ext cx="26670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FFFFFF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pill-text">
            <a:extLst xmlns:a="http://schemas.openxmlformats.org/drawingml/2006/main">
              <a:ext uri="{FF2B5EF4-FFF2-40B4-BE49-F238E27FC236}">
                <a16:creationId xmlns:a16="http://schemas.microsoft.com/office/drawing/2014/main" id="{B75289C5-6D74-42B1-B432-DB7DD6425A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15350" y="4905375"/>
            <a:ext cx="24003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Training Quality System</a:t>
            </a:r>
          </a:p>
        </p:txBody>
      </p:sp>
      <p:sp>
        <p:nvSpPr>
          <p:cNvPr id="12" name="cover-date">
            <a:extLst xmlns:a="http://schemas.openxmlformats.org/drawingml/2006/main">
              <a:ext uri="{FF2B5EF4-FFF2-40B4-BE49-F238E27FC236}">
                <a16:creationId xmlns:a16="http://schemas.microsoft.com/office/drawing/2014/main" id="{76D2D37A-42E9-4EA4-BB64-6E0A25F9A3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0" y="5410200"/>
            <a:ext cx="2095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 b="1">
                <a:solidFill>
                  <a:srgbClr val="407C84"/>
                </a:solidFill>
              </a:defRPr>
            </a:pPr>
            <a:r>
              <a:rPr sz="1575" b="1">
                <a:solidFill>
                  <a:srgbClr val="407C84"/>
                </a:solidFill>
              </a:rPr>
              <a:t>2026 年 7 月</a:t>
            </a:r>
          </a:p>
        </p:txBody>
      </p:sp>
      <p:sp xmlns:a="http://schemas.openxmlformats.org/drawingml/2006/main">
        <p:nvSpPr>
          <p:cNvPr id="13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763960463"/>
      </p:ext>
    </p:extLst>
  </p:cSld>
</p:sld>
</file>

<file path=ppt/slides/slide10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0030589F-93F0-4D86-A0EB-95201C6B52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DCB9A330-F53F-4E68-9F55-528AD450A2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19CBB89F-FCF8-449F-B337-2531634193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Plan 2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6E5C3FF0-5FEE-4A1F-957F-9D8AD6C258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對外明確的訓練政策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0840F0F7-A6AC-4F52-A31F-58D3C8B9FD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對外揭露的訓練政策要能被課程頁、社群公告與諮詢紀錄查到。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A71363B6-F889-4550-9913-59B130530B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10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3E62C0F3-F806-467F-AD55-F2CF71D298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F53F02C9-96E0-41FF-8E0A-2B8DB1A963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C503B0AE-8624-4DE7-BC12-4466411626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Plan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E865F879-6B78-4835-A4CF-1C5BFA1417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2B3A0174-9A49-4849-B241-A1ABFC1FBA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對外揭露明確訓練政策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訓練政策能連結單位定位、課程服務與品質承諾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6CC18193-4DB1-48D0-BC78-9EC9192A7F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F0C851D6-77C8-46BD-802C-8CDA658CA6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B196D5EE-748F-4AD9-9D80-3C1D8B22FE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00E2C1D9-1AFC-4A0E-80D4-00D66B9798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訓練政策文字版（P.29、P.45）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課程招生簡章與報名流程（P.41）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課程公告、諮詢與學員服務流程（P.41、P.67-P.68）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238488831"/>
      </p:ext>
    </p:extLst>
  </p:cSld>
</p:sld>
</file>

<file path=ppt/slides/slide11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A89F1478-203D-4684-BD6B-0E0036B719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2D882627-0246-4005-9B8B-E67293659E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98FA3941-AE1B-4943-B7C5-04CED4C9DB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Plan 3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B0F734C1-C07B-4BA8-A8A1-2AE4051DEB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明確的PDDRO訓練課程及明確的核心訓練類別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DEA45988-1D08-4F27-848A-D95A7F87B6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以可佐證的課程階梯與動力小船代表課程呈現 PDDRO。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F3E438AA-D735-4EFA-AE43-B99FD90C04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11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9B3FD5D1-C29C-4305-A4AB-BD0FC64210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3B527827-D4AB-49B1-88F7-9EA5088109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7ADA6A07-3D8F-4E41-B7C6-6365E827F8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Plan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31273A80-36FC-4CEC-AB9D-A2C6ED521F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DC1B00C6-C72F-46CA-8339-CC06E091A1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明確定義核心訓練類別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核心課程能依 PDDRO 說明規劃、設計、執行、查核與成果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訓練類別能對應目標客戶與能力培育路徑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AD4799F0-E365-4182-A56E-0956F2F4BA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64ED473C-C392-44D2-8232-6EA50472D2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5F07CACD-93CA-4247-B1C5-6BAF629C12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56DAB918-8B83-4417-ACB8-D546ED8DF4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核心課程階梯圖（P.42）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動力小船代表課程 PDDRO（P.42、P.52）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課程目標、目標客戶與能力培育對照（P.42、P.56）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937193073"/>
      </p:ext>
    </p:extLst>
  </p:cSld>
</p:sld>
</file>

<file path=ppt/slides/slide12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BD3D114D-B8A5-41C1-9869-56B0668188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49B687F1-FC47-44D8-9398-F078790DA3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F3FD548A-05B2-4C56-BCDA-32A23F8BC2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Plan 4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EC9AAD62-DADF-4238-AECC-8CAAAFBCBB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訓練品質管理的系統化文件資訊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50AA9247-270C-470A-8E8E-07F5D70DFA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第一版先以駕訓學習手冊作為可查核的品質文件。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144C292E-AD90-4D86-8937-F078AD32C5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12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385B7796-5B5F-401E-B703-469477E376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A0DA771B-D30D-4F33-A271-E28EE1956B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125ECED8-5935-4BDA-9A7B-C65541DF1C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Plan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FE5E556E-ED07-4DDF-87B9-FCFC42DD52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57776016-6FD5-446B-A7FA-97839F8227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訓練品質管理文件系統化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文件資訊可追溯版本、權責與保存方式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EDB26777-090E-4EEA-9011-7F0134EC51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18D6720F-3E2E-484F-A62E-098BC50D00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67FB6C5F-217A-4CE6-8B38-D3914EA5FE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D91BEF25-C411-4C07-B80A-01A7F1F4EC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4-1 駕訓學習手冊（P.43）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品質文件、SOP 與資料夾索引（P.44、P.68）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文件版本、保存與權責規則（P.44、P.68）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842086311"/>
      </p:ext>
    </p:extLst>
  </p:cSld>
</p:sld>
</file>

<file path=ppt/slides/slide13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074778EE-FCBD-40DE-9B3F-826A8B983D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AC798029-69CC-48BC-B9F0-7E7E4D6CBA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4A8A429E-4D8E-4FD9-9758-8C8CEE9EA7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Plan 5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262C391B-FD2A-4C42-9485-B1FDAA0446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訓練規劃及經營目標的連結性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FF575690-57D4-4869-B397-FCABC48122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補齊年度訓練規劃、訓練目標與經營目標的連結。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C07D76E9-A2DE-4514-B8A2-6041ED1890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13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076E72B0-0D05-4329-9726-B0C6C99A37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D90F6B67-343C-4024-B6AE-7CDDB3055F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721C7988-8F7D-40E5-A632-CF9278240F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Plan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234E2552-F62A-4B9E-813C-76302C3BA2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58CCA109-BA40-4BBA-BBD0-3812792CB0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訓練規劃能連結年度經營目標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訓練發展重點能回應單位定位與目標客戶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461A03E2-BB4C-47FD-851C-7B1E78BBAE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6CD99C3E-6A45-4321-B640-19A9DEA6C7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9E21F1FF-3CF2-402E-998E-F2B37D3060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BB55F5D8-38F5-46B1-9EC1-2CF837F1F7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年度訓練規劃（P.30、P.34）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訓練發展重點（P.31、P.34）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年度訓練目標（P.34）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經營目標與訓練目標對照表（P.34）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66117043"/>
      </p:ext>
    </p:extLst>
  </p:cSld>
</p:sld>
</file>

<file path=ppt/slides/slide14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CF804617-1AFA-4CFE-A251-09E2F7D76E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835E2296-C7D9-4FC3-BB00-024D9F420E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7D4BCA26-4224-40A0-A6FE-B9E6A4E1B1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Plan 6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1F93D254-B5B0-402E-A7BD-5841523A4F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訓練機構的行政管理能力及訓練主管相關職能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2CCB6234-F626-4DCA-AE70-3514E66109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以訓練單位簡介、職掌與辦訓人員職能評估回答本項。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361991A5-1E4A-4949-8EF2-AD1D45B10E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14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73F678A3-F1AC-4CD0-9C5F-A621D068A1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7D927345-0898-4D2A-B005-20566741EB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72A06989-A7D3-4D77-887B-227C3078BD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Plan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5AB39E02-BF70-42B6-9A09-72C8AF9337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6F623188-AF7F-4D55-A4F6-0539C4D6A9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訓練單位具備行政管理能力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訓練主管與辦訓人員具備相關職能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8211371E-87E2-45CE-BFF1-15E4B896F6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FDFD9338-F689-4BBD-B412-7E15D27B4C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0E09FE5F-8347-4867-A7F5-596A77B6AF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24580413-4326-4BA2-A2C3-EADB9800C9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6-1 訓練單位簡介（P.45）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6-2 工作職掌說明（P.46）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6-3 專業訓練人員職能評估與航港局規定（P.47）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辦訓人員職能與行政分工（P.48）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929996866"/>
      </p:ext>
    </p:extLst>
  </p:cSld>
</p:sld>
</file>

<file path=ppt/slides/slide15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998CB2CD-5F4F-45BF-8EA6-47E79CA31F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F98CDDA8-0A8D-43A0-8202-ED8B423E9F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BF55BE1B-7AEB-4A22-B768-B0B9F25D8D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Design 7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75E6E087-2003-495F-9A1C-474E62BF1E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訓練需求相關的職能分析及應用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C268162D-CDDB-4D85-ABD3-E864824D64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把需求來源與職能分析分層呈現，再回到課程單元。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7CB6825D-5D9A-467B-B63C-BA0F47EFDC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15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78C495AD-EB7F-4547-9D63-87B3A54D60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D01D4568-D1A1-4C56-9E01-98D53EE41A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780067C3-429B-4E1D-AA5B-D040F61FE5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Design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C2CFD60E-D944-4783-A8D4-A961031C11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F49F8AF2-C224-4741-A7CE-A93E04FA74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訓練需求有明確來源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需求可轉換為職能分析並應用於課程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3936ADF8-EA4B-4A80-9B7F-376A8F6E96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69284D25-93FC-48C4-8997-C5CB53DDC7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5DD9C91A-FC87-402E-A6B4-504C212B03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3337F851-4040-4A25-B11E-1CF8A31CB6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7-1 訓練需求：法規、企業、個人與教練觀察（P.35-P.40、P.49）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7-2 上課學員職能分析：K/S/A 與能力缺口（P.50）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官方學員資格與訓練依據（P.37-P.39、P.47）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2040272319"/>
      </p:ext>
    </p:extLst>
  </p:cSld>
</p:sld>
</file>

<file path=ppt/slides/slide16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89D39386-C7A9-4245-BFD9-327936E0B6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2FDC1EB1-C003-40AC-92BC-919286A8DD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360E71B8-3F0C-43F5-AED8-41C25F4EC5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Design 8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1C49C4B6-AA76-4C70-8B4C-6A70F508A4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訓練方案的系統設計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23C0400F-E32F-4388-8E3B-4D10692D5B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以 ADDIE 呈現課程從分析、設計、發展、實施到評估的流程。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DF1F7B31-B40C-4B8A-A0C7-1E6E3B5A3A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16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C0D9E9D9-A98E-4C11-BE9B-643C5AF842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A32ED319-F9E4-448C-A7A5-ACE420EA89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EBF648A1-329D-4C79-9654-7500FD8E27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Design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96C9A577-85A2-4B37-A57E-755524A06B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F78063CA-9EBF-4117-B3B5-E22CAE4E5A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訓練方案有系統化設計流程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課程目標、教材、師資、設備、評量方式相互對應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137B4994-C051-42FB-ADC5-26193C8480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DC79AA3D-D39C-4677-9CB6-DB29FD29C7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8086F666-0219-4834-A408-69566F518F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21B7AB71-6DFD-4D76-8ED1-532F1EC698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8-1 教育訓練需求評估與計畫流程（P.51）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代表課程 ADDIE 表（P.52）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課程規劃書、教材、時數、師資、設備與評量（P.52、P.57）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899207926"/>
      </p:ext>
    </p:extLst>
  </p:cSld>
</p:sld>
</file>

<file path=ppt/slides/slide17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104A80EB-3F41-4F09-BA23-FA25809754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63EBE75E-829F-4A17-8973-13A69337A4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2FCBD8B0-0A82-4CA4-83D2-8C35C08BA1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Design 9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8F103156-E912-450A-AC40-28DAD5E532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利益關係人的參與過程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1C93D641-368D-4AB1-9219-6C07B0B43B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用參與矩陣說明誰參與、在哪個階段參與、留下什麼紀錄。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F92C89F0-D106-45FC-93E9-A09864FA84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17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87723842-017D-4603-AA09-E368DBD9B2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1CB3A320-ED5F-45B0-B0A0-9D8F4179AF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20C6E6C0-2AE2-4B61-82BC-640FD43132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Design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3C5A6ECF-EF20-4714-927B-E6E99DD449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79A54F0A-8751-4AB8-934E-3F9D24AD3D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利益關係人參與訓練規劃、設計、執行與檢討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參與過程有紀錄並能回饋課程改善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38C230F1-021C-4445-B7E6-54E02B607A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8A03B578-A6CB-4137-A5E7-1A1F243D05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CDCAB70D-B641-4CE6-817E-191936EFAE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BD9DBED2-7446-4685-AEC7-C1F220C359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利益關係人參與矩陣（P.53）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需求分析、設計發展、執行、檢討與結案紀錄（P.53、P.69-P.70）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課程規劃與講師溝通紀錄（P.53、P.61-P.64）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280739328"/>
      </p:ext>
    </p:extLst>
  </p:cSld>
</p:sld>
</file>

<file path=ppt/slides/slide18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1571CB16-6C27-43C5-8AB6-6AE13C4F1F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6F9D70B5-4039-41F1-93E2-18D1F69E58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B4A80C5E-AE2E-4191-879B-FC996B5154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Design 10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C10216A6-D214-4954-B0C5-FC61AC283D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訓練資源的採購程序及甄選標準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064E3BBF-66DA-401D-AEEC-CDC66B3873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師資、教材、場地、船舶、設備與外部服務需有選用標準。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16AABC2A-2A18-40AA-95EC-C1198327DD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18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AF259095-C882-4817-8F84-85B0DFB2BF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B4DFDA1D-30ED-4982-BCBC-904ED8C7D1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FEBA800F-740E-4C2A-890F-63AA766FBF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Design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A3749D72-CA97-4B88-853B-09DEAA7C85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4EA5FE12-0532-4F8A-9EAF-EAF1A31F74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師資、教材或合格廠商有評估選擇流程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流程涵蓋評估、採購、簽約及後續管理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81AEE91B-DA0D-4028-AA5B-30D387F411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2432C135-8507-4E9A-B6DA-83D911C087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09C79A4B-32A1-44E8-8755-E53120C0A8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4C9E621E-AE08-4B68-B71C-46CF1F3535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師資 / 課程選定流程與航港局師資規定（P.47、P.54）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小型企業版採購管理辦法（P.54）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船舶、設備、救生用品檢查表（P.55）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教材版本與外部服務 / 場地合作紀錄（P.60-P.64）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669728443"/>
      </p:ext>
    </p:extLst>
  </p:cSld>
</p:sld>
</file>

<file path=ppt/slides/slide19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7A6295E9-919D-4744-81CF-CC7B8C7479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DE50A4C8-455A-4D31-8B25-392FB92FA5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00EBECEC-FE63-431D-8585-23045785E6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Design 11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5963F6AD-C319-4DCB-9BF9-49B004D758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訓練計畫及目標需求的結合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49FFCB4E-8DCD-404D-AF76-A87DF90BCF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回扣年度目標、需求分析與訓練目標對照表。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DEA3590F-DF85-40A6-A3B0-64BD456F64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19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39543200-E616-46BC-B519-AD2844C886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1953BD16-DD5A-403B-8280-D5A75ED4E2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1C0780E7-E8CB-45DE-9AFB-E35EE95A60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Design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6D7D3C42-0DCB-4D2D-B9BB-8EE0199784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13061A7C-66E3-4908-9E1A-E368A7120D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訓練目標能回應需求分析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課程單元、評量與成果能對應目標需求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64CE7428-94DC-49BE-95D9-D280BB312E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163308CA-7A12-4DA4-9261-B75AD37EE0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1EB9F8FF-8A6D-4DDB-AE2C-9EACFB340D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1A1BF8BE-C2F0-4E2E-A342-3442436AE5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年度目標與訓練需求對照表（P.34）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需求來源、能力缺口與課程目標對照表（P.56）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課程單元、實作項目與評量方式對照表（P.57）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216960974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9DC05769-5582-4500-8829-DFE486E7D0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662B6812-917B-4C25-920F-5BAF6C6440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10E16198-3DDD-460B-8133-A4755E8571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簡報大綱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311F4DAB-9288-4902-87BC-29479A855A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TTQS 評核簡報大綱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C47C1C7B-ECFE-4563-97FA-E8E568E673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本簡報說明單位基本資料，並逐項呈現訓練品質評核指標與相關文件紀錄。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D995F36D-A1C2-49C0-81F3-30F1CE641E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02</a:t>
            </a:r>
          </a:p>
        </p:txBody>
      </p:sp>
      <p:sp>
        <p:nvSpPr>
          <p:cNvPr id="7" name="agenda-row">
            <a:extLst xmlns:a="http://schemas.openxmlformats.org/drawingml/2006/main">
              <a:ext uri="{FF2B5EF4-FFF2-40B4-BE49-F238E27FC236}">
                <a16:creationId xmlns:a16="http://schemas.microsoft.com/office/drawing/2014/main" id="{F6884DF1-81D0-4320-ACBB-A8C1E26407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43000" y="2095500"/>
            <a:ext cx="9906000" cy="1466850"/>
          </a:xfrm>
          <a:prstGeom xmlns:a="http://schemas.openxmlformats.org/drawingml/2006/main" prst="roundRect">
            <a:avLst>
              <a:gd name="adj" fmla="val 7792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agenda-num">
            <a:extLst xmlns:a="http://schemas.openxmlformats.org/drawingml/2006/main">
              <a:ext uri="{FF2B5EF4-FFF2-40B4-BE49-F238E27FC236}">
                <a16:creationId xmlns:a16="http://schemas.microsoft.com/office/drawing/2014/main" id="{A9AFB621-2DF2-4134-8BE0-CC7857C721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71600" y="2286000"/>
            <a:ext cx="6667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 b="1">
                <a:solidFill>
                  <a:srgbClr val="407C84"/>
                </a:solidFill>
              </a:defRPr>
            </a:pPr>
            <a:r>
              <a:rPr sz="1650" b="1">
                <a:solidFill>
                  <a:srgbClr val="407C84"/>
                </a:solidFill>
              </a:rPr>
              <a:t>壹</a:t>
            </a:r>
          </a:p>
        </p:txBody>
      </p:sp>
      <p:sp>
        <p:nvSpPr>
          <p:cNvPr id="9" name="agenda-title">
            <a:extLst xmlns:a="http://schemas.openxmlformats.org/drawingml/2006/main">
              <a:ext uri="{FF2B5EF4-FFF2-40B4-BE49-F238E27FC236}">
                <a16:creationId xmlns:a16="http://schemas.microsoft.com/office/drawing/2014/main" id="{BC7A1A34-0D8F-4848-9F4F-8327535C1F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2286000"/>
            <a:ext cx="26670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 b="1">
                <a:solidFill>
                  <a:srgbClr val="203A49"/>
                </a:solidFill>
              </a:defRPr>
            </a:pPr>
            <a:r>
              <a:rPr sz="1575" b="1">
                <a:solidFill>
                  <a:srgbClr val="203A49"/>
                </a:solidFill>
              </a:rPr>
              <a:t>單位基本資料</a:t>
            </a:r>
          </a:p>
        </p:txBody>
      </p:sp>
      <p:sp>
        <p:nvSpPr>
          <p:cNvPr id="10" name="agenda-body">
            <a:extLst xmlns:a="http://schemas.openxmlformats.org/drawingml/2006/main">
              <a:ext uri="{FF2B5EF4-FFF2-40B4-BE49-F238E27FC236}">
                <a16:creationId xmlns:a16="http://schemas.microsoft.com/office/drawing/2014/main" id="{77222796-B648-4BEE-ACE3-C0D6FD786A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2305050"/>
            <a:ext cx="2771775" cy="1123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>一、單位介紹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</a:pPr>
            <a:r>
              <a:rPr sz="1238" b="0">
                <a:solidFill>
                  <a:srgbClr val="60717C"/>
                </a:solidFill>
              </a:rPr>
              <a:t>二、組織架構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</a:pPr>
            <a:r>
              <a:rPr sz="1238" b="0">
                <a:solidFill>
                  <a:srgbClr val="60717C"/>
                </a:solidFill>
              </a:rPr>
              <a:t>三、職掌摘要</a:t>
            </a:r>
          </a:p>
        </p:txBody>
      </p:sp>
      <p:sp>
        <p:nvSpPr>
          <p:cNvPr id="11" name="agenda-body">
            <a:extLst xmlns:a="http://schemas.openxmlformats.org/drawingml/2006/main">
              <a:ext uri="{FF2B5EF4-FFF2-40B4-BE49-F238E27FC236}">
                <a16:creationId xmlns:a16="http://schemas.microsoft.com/office/drawing/2014/main" id="{6219BB2F-D63D-4EB6-A7F0-8109F4A148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96225" y="2305050"/>
            <a:ext cx="2771775" cy="1123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/>
            </a:r>
          </a:p>
        </p:txBody>
      </p:sp>
      <p:sp>
        <p:nvSpPr>
          <p:cNvPr id="12" name="agenda-row">
            <a:extLst xmlns:a="http://schemas.openxmlformats.org/drawingml/2006/main">
              <a:ext uri="{FF2B5EF4-FFF2-40B4-BE49-F238E27FC236}">
                <a16:creationId xmlns:a16="http://schemas.microsoft.com/office/drawing/2014/main" id="{B107B38B-DC7B-41D9-A375-25915C1986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43000" y="3676650"/>
            <a:ext cx="9906000" cy="1466850"/>
          </a:xfrm>
          <a:prstGeom xmlns:a="http://schemas.openxmlformats.org/drawingml/2006/main" prst="roundRect">
            <a:avLst>
              <a:gd name="adj" fmla="val 7792"/>
            </a:avLst>
          </a:prstGeom>
          <a:solidFill xmlns:a="http://schemas.openxmlformats.org/drawingml/2006/main">
            <a:srgbClr val="F8FBFC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agenda-num">
            <a:extLst xmlns:a="http://schemas.openxmlformats.org/drawingml/2006/main">
              <a:ext uri="{FF2B5EF4-FFF2-40B4-BE49-F238E27FC236}">
                <a16:creationId xmlns:a16="http://schemas.microsoft.com/office/drawing/2014/main" id="{C7EBA19F-26CF-4BD1-8EF1-72432351CA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71600" y="3867150"/>
            <a:ext cx="6667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 b="1">
                <a:solidFill>
                  <a:srgbClr val="407C84"/>
                </a:solidFill>
              </a:defRPr>
            </a:pPr>
            <a:r>
              <a:rPr sz="1650" b="1">
                <a:solidFill>
                  <a:srgbClr val="407C84"/>
                </a:solidFill>
              </a:rPr>
              <a:t>貳</a:t>
            </a:r>
          </a:p>
        </p:txBody>
      </p:sp>
      <p:sp>
        <p:nvSpPr>
          <p:cNvPr id="14" name="agenda-title">
            <a:extLst xmlns:a="http://schemas.openxmlformats.org/drawingml/2006/main">
              <a:ext uri="{FF2B5EF4-FFF2-40B4-BE49-F238E27FC236}">
                <a16:creationId xmlns:a16="http://schemas.microsoft.com/office/drawing/2014/main" id="{231F9A81-5F11-4BA1-8B87-2670BE51A7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3867150"/>
            <a:ext cx="26670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 b="1">
                <a:solidFill>
                  <a:srgbClr val="203A49"/>
                </a:solidFill>
              </a:defRPr>
            </a:pPr>
            <a:r>
              <a:rPr sz="1575" b="1">
                <a:solidFill>
                  <a:srgbClr val="203A49"/>
                </a:solidFill>
              </a:rPr>
              <a:t>TTQS 訓練品質評核</a:t>
            </a:r>
          </a:p>
        </p:txBody>
      </p:sp>
      <p:sp>
        <p:nvSpPr>
          <p:cNvPr id="15" name="agenda-body">
            <a:extLst xmlns:a="http://schemas.openxmlformats.org/drawingml/2006/main">
              <a:ext uri="{FF2B5EF4-FFF2-40B4-BE49-F238E27FC236}">
                <a16:creationId xmlns:a16="http://schemas.microsoft.com/office/drawing/2014/main" id="{47182B14-D1AF-4373-8D3A-DF5FD0BAC1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3886200"/>
            <a:ext cx="2771775" cy="1123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>一、訓練管理迴圈</a:t>
            </a:r>
          </a:p>
          <a:p xmlns:a="http://schemas.openxmlformats.org/drawingml/2006/main">
            <a:pPr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>二、Plan 計畫（指標 1-6）</a:t>
            </a:r>
          </a:p>
          <a:p xmlns:a="http://schemas.openxmlformats.org/drawingml/2006/main">
            <a:pPr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>三、Design 設計（指標 7-11）</a:t>
            </a:r>
          </a:p>
        </p:txBody>
      </p:sp>
      <p:sp>
        <p:nvSpPr>
          <p:cNvPr id="16" name="agenda-body">
            <a:extLst xmlns:a="http://schemas.openxmlformats.org/drawingml/2006/main">
              <a:ext uri="{FF2B5EF4-FFF2-40B4-BE49-F238E27FC236}">
                <a16:creationId xmlns:a16="http://schemas.microsoft.com/office/drawing/2014/main" id="{79572B42-1468-4FEE-908C-5FEECE4D50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96225" y="3886200"/>
            <a:ext cx="2771775" cy="1123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>四、Do 執行（指標 12-14）</a:t>
            </a:r>
          </a:p>
          <a:p xmlns:a="http://schemas.openxmlformats.org/drawingml/2006/main">
            <a:pPr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>五、Review 查核（指標 15-16）</a:t>
            </a:r>
          </a:p>
          <a:p xmlns:a="http://schemas.openxmlformats.org/drawingml/2006/main">
            <a:pPr>
              <a:defRPr sz="1238" b="0">
                <a:solidFill>
                  <a:srgbClr val="60717C"/>
                </a:solidFill>
              </a:defRPr>
            </a:pPr>
            <a:r>
              <a:rPr sz="1238" b="0">
                <a:solidFill>
                  <a:srgbClr val="60717C"/>
                </a:solidFill>
              </a:rPr>
              <a:t>六、Outcome 成果（指標 17-19）</a:t>
            </a:r>
          </a:p>
        </p:txBody>
      </p:sp>
    </p:spTree>
    <p:extLst>
      <p:ext uri="{BB962C8B-B14F-4D97-AF65-F5344CB8AC3E}">
        <p14:creationId xmlns:p14="http://schemas.microsoft.com/office/powerpoint/2010/main" val="123169751"/>
      </p:ext>
    </p:extLst>
  </p:cSld>
</p:sld>
</file>

<file path=ppt/slides/slide20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8BFA8E41-A8D2-486C-A166-5B2AD37DCD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F6D1C8BE-FA46-4EE7-88FC-95F38EA627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479CC75B-BABF-4300-942B-55FD657F90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Do 12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C42660E8-E8FF-443B-9353-63A144422D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訓練內涵按計畫執行的程度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3250FD0E-CD43-4FA3-8004-7F1552AFE4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每班課需對應航港局規定與實際執行紀錄。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AE2B19EB-C327-46D1-BEAF-22B55F214A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20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B4D7B73D-E300-43E3-9B14-15DCDBF330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21C71376-2810-4DBC-A520-5445FA7F55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E75E2433-F57D-4D1A-84FE-CF44D070BD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Do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5BD02DAD-9D31-4F98-BD08-9F74D2E92A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163483CC-C013-4077-8E48-F0040D8994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訓練執行符合原規劃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學員、教材、師資、教學方法與環境設備均有紀錄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F4D3BBB6-7223-4F47-A3C4-12A258F665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B2E98602-5592-4976-9978-1EE7D96C4F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2295CE13-3695-40D7-A3E5-0D0DC2FC0D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60636103-B812-46F4-8368-F849EA0750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750">
                <a:solidFill>
                  <a:srgbClr val="203A49"/>
                </a:solidFill>
                <a:latin typeface="Arial"/>
              </a:rPr>
              <a:t>• 12a 學員遴選與報名資料（P.59）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750">
                <a:solidFill>
                  <a:srgbClr val="203A49"/>
                </a:solidFill>
                <a:latin typeface="Arial"/>
              </a:rPr>
              <a:t>• 12b 教材遴選與教材版本（P.60）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750">
                <a:solidFill>
                  <a:srgbClr val="203A49"/>
                </a:solidFill>
                <a:latin typeface="Arial"/>
              </a:rPr>
              <a:t>• 12c 師資遴選與資格資料（P.61-P.64）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750">
                <a:solidFill>
                  <a:srgbClr val="203A49"/>
                </a:solidFill>
                <a:latin typeface="Arial"/>
              </a:rPr>
              <a:t>• 12d 教學方法與課表教學日誌（P.65）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750">
                <a:solidFill>
                  <a:srgbClr val="203A49"/>
                </a:solidFill>
                <a:latin typeface="Arial"/>
              </a:rPr>
              <a:t>• 12e 場地、船舶、設備與安全檢查（P.66）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131716048"/>
      </p:ext>
    </p:extLst>
  </p:cSld>
</p:sld>
</file>

<file path=ppt/slides/slide21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36106861-6ED4-4BE7-9A3D-EE7E0CC1ED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9EDFC1FB-F3CD-4876-8615-B5D6ED6EA8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EC1AF940-B70D-4803-B744-2B39B75222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Do 13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D93ABB6E-ABDE-4C3C-B6C8-D40354EE5A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提供學習成果移轉的建議或協助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17337F80-33EF-4F34-940E-99CB244C99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把課後交流與經驗分享轉成學習移轉紀錄。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EDC5CD7F-8253-4B20-80D4-9F682F15C7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21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9A71B3C3-A7E1-4B58-8FB5-2B2C8D68C4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219C60B9-3561-46F3-8F28-BF8CE7DB9B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7AB2D520-4CBD-4706-9ED4-DD58412D7B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Do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4E73C60E-F79B-4508-898C-FFB1F3171D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159F0D0B-533C-430C-8D37-CCD276A4F8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提供學習成果移轉之機制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移轉協助有追蹤紀錄或應用案例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BCCDBCA2-24CC-4AF0-AB65-3FDA3E2B12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C6F080F2-A199-4718-8E9F-4B957C132A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A5741049-562B-47FC-9BD4-6A63D75F30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7B7FE2F6-B324-45E1-95DB-CDCDB5C755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課程前後測問卷（P.67、P.74）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學習成果分享與應用追蹤表單（P.67）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課後行動計畫（P.67、P.73）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應用經驗與回訓追蹤紀錄（P.67、P.75-P.76）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080714015"/>
      </p:ext>
    </p:extLst>
  </p:cSld>
</p:sld>
</file>

<file path=ppt/slides/slide22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3365D8A9-9DA2-465F-8118-D99B2CC0CD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A212B0BA-4C13-4B73-B112-A945F01CDD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810159EE-332E-4740-B70D-2701B2680B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Do 14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29C32C33-D8B4-4163-B8D1-198ED72F78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訓練資料分類與建檔及管理資訊系統化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8FFF5E3F-1BF9-4CB7-B904-2232723266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資料分類要讓每班課的 PDDRO 文件能快速查找。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0BD51B9F-AC7C-45DC-9A25-FE38EE2E95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22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FE5BFCF6-B362-465A-8469-3BE1CB97F0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F879FAC1-3C16-4BB7-8668-5FF35753D9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11A2CBC5-4530-48C2-ABE2-5B264B4006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Do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9DAF2941-8101-4A81-80B1-45AF1CD0B9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EBEAB364-1630-4269-878C-7AE857F5E8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訓練資料有書面或數位分類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資料建檔與管理具系統性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821118BE-E383-491B-9692-DE2C16BD27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DEA7AFA3-6502-44D6-9201-316A19E3DD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53333468-AD9C-4D1B-BB77-1CC14207FD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FA440F3D-E3D7-47FC-A67A-C5FDB101CC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14-1 訓練資料書面分類與建檔（P.68）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14-2 訓練資料電腦分類與建檔（P.68）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課程資料夾索引（P.44、P.68）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文件命名與保存規則（P.44、P.68）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777133781"/>
      </p:ext>
    </p:extLst>
  </p:cSld>
</p:sld>
</file>

<file path=ppt/slides/slide23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8E0D1142-F13A-4B26-8236-4388A104BF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7692C57E-46BE-49C9-B0F4-9140E51DBD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DC9EC3F6-3EF1-4D5E-B05A-3583C0140F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Review 15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C32FF86E-7725-4539-83A7-C2098C007D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評估報告及定期性綜合分析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AA91E71B-0BB2-4728-ACF9-82EF1D5A4D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評估資料需形成會議紀錄、分析報告與改善追蹤。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767DB730-D6C1-4643-B71F-F3B6115350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23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8593B444-D621-4D69-8FF5-27BADB74A4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1326020C-9BC4-4B6F-8160-3487DC880F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9AD3737B-87B2-4A9A-BF3A-F272BE1093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Review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6D104B84-BB15-41FA-8066-B3F238C1A1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15F50DD9-AF7E-4730-8F67-9BDDAA9A77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訓練後產出評估報告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定期綜合分析並連結改善行動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1A8F46B7-2D55-41CF-870A-6C6A0F16F2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CA968795-198D-45C5-908B-6945E25B24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4AD9F048-B4C8-4079-80FB-D9D0F6D10F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BCEB703C-14DE-4FE6-AF6E-DFBDF75473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15-1 會議紀錄及改進情形（P.69-P.70）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課後評估報告（P.69）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滿意度與測驗結果分析（P.69、P.74）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課後檢討與改善追蹤表（P.70）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740015515"/>
      </p:ext>
    </p:extLst>
  </p:cSld>
</p:sld>
</file>

<file path=ppt/slides/slide24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EB783A33-AFB4-413B-B180-D34D290155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405DA0BF-13C2-4826-8195-76B4A5646A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7F5AC31F-2205-4983-BCD3-C017C45B6D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Review 16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7E367DCA-9AAB-4F21-B79C-E2ADEAA0A1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管控及異常矯正處理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8A377B47-A1A4-4057-9407-29D34CFB38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以監控表、異常處理流程與矯正預防紀錄呈現管控能力。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13DE75B4-5F7A-46AB-BAA7-4C94C7A4A4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24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438F83EC-E9B2-4862-9285-2AA83E7A4D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38DD4A50-41EF-4EFA-B505-CB6BF193E8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F5EB24BB-5008-4DA3-9C98-BE58B3F9C7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Review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1FD23157-2647-4C27-AB4A-224A9A4433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8AC76F9D-A77D-4F45-9820-744952BEC7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訓練過程有管控機制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異常事件有處理流程、紀錄與矯正預防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968164A8-5ADA-4F89-A9F7-B6432E6C30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9FE941A8-B305-4C47-8123-78FF43F5F6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57DC2DBA-260B-4B85-81D2-A2A140FC06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CB27EE3D-76E6-447D-ADDE-5E4D3B03AF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16-1 培訓過程 / 培訓過程監控表（P.71）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16-2 異常處理流程圖 / 異常處理紀錄表（P.71）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安全檢查表（P.72）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矯正預防追蹤紀錄（P.72）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743481042"/>
      </p:ext>
    </p:extLst>
  </p:cSld>
</p:sld>
</file>

<file path=ppt/slides/slide25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70412C17-3A76-49FC-9A8C-F44D4D96D3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B978AFFA-BD25-4FD1-8562-DE72E543CC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C8FDCB5E-2509-4DA8-8151-FC44C82C3F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Outcome 17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4C8F847F-3F75-4ECC-9368-82F0D1DF5A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訓練成果評估的多元性和完整性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065A2487-3D58-490F-AF1C-BF7447498D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成果評估以反應、學習、行為、成果四層資料呈現。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E27679B9-1139-4F8C-9F79-FB28631FCB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25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73D26903-5399-47DF-B55C-24792608CC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66473F4D-39FB-44FD-BF9F-68AD9B89A5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70502BDE-7B02-4D81-9040-5BC8E5F4ED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Outcome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2A28C47B-2998-4305-9FFF-21252D1AC5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3D324C99-63BF-49C5-A9D8-607A60A127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訓練成果評估具多元性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成果資料能完整呈現學員反應、學習、行為與績效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4AAEA58A-C565-47E3-AA90-894219084C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D66D4413-235D-41D2-A1CC-50E49C00C9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9458E0A6-C08E-46FD-84A7-5CE03146DC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44A6CE7F-D0B4-42CD-89CE-C404283C4C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17-a 反應評估：學員意見調查表（P.73）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17-b 學習評估：訓練成績表（P.73-P.74）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17-c 行為評估：課後行動計畫檢核（P.73）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17-d 成果評估：訓練成效調查表（P.73-P.74）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540107840"/>
      </p:ext>
    </p:extLst>
  </p:cSld>
</p:sld>
</file>

<file path=ppt/slides/slide26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B38E7666-A0F8-4886-B636-49D3564820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F130CB42-3716-4F2B-9C86-03AC262C23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4535F1A2-76F4-4538-B308-DB2B6A4B1C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Outcome 18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9ED119A5-6ACD-4C98-B581-7C558A56E6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訓練系統的一般性功能─目標客戶及學員的評價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51F20FBC-C55E-46E5-B959-ECEBDDFF77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用學員評價、回流、推薦與服務流程改善證明訓練系統有效。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A9292608-E1A4-4797-9E55-FA65EE2125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26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9E12E757-4BCC-46AE-BE29-CE6333BF8A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C7E7BF2B-FBF2-4422-8212-51B3495658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4517C2FD-BA7D-48F8-99E0-F1A23A36F2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Outcome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6F6A6479-0BC7-4486-A163-D56D552FBF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DA64A342-856E-4F4A-A976-C92C4B4F82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目標客戶及學員對訓練系統有評價資料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評價資料能回饋系統與流程改善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C4B9A68B-8AAA-4742-82A5-40D8DACEEB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3EF3043C-6064-4321-B9A1-9D2C231E30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19DE0A5F-4CEB-4A6A-A2A3-7140B8A323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24C100B2-77D6-4FAD-84BF-71CB95C752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18-1 系統及流程面（P.75）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18-2 技能學習面（P.75）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18-3 財務面（P.75）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18-4 社會面（P.75）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669881792"/>
      </p:ext>
    </p:extLst>
  </p:cSld>
</p:sld>
</file>

<file path=ppt/slides/slide27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6A1E794D-4880-4802-9EC7-FABA6E7E21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5BA6D881-85EB-4993-AC5D-E08F74D18E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2A7084CC-D4CD-4BF0-8AA6-C82B213314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Outcome 19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11DDC529-6812-468D-943A-F8F8F9E17B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訓練系統的市場功能─目標市場及顧客的價值創造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7D7F73E9-8EDE-4C84-BFAE-1A0E2EBD3F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以數據、案例與合作成果呈現目標市場的價值創造。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EEEF3FB2-1674-4AA6-85E7-06B8B7DD65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27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0F870932-EE14-4AD5-935E-8388E781C3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0FE65273-277F-4D20-81D0-A0FF92F5DF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4B429741-75AD-4A5E-9946-CCD7723E87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Outcome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CCBF6BB6-F694-4450-B090-5EA91C8B4F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0EF12B8D-C4DE-4F35-AAEA-3A25923F94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訓練系統對目標市場與顧客創造價值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價值創造能以數據、案例或合作成果呈現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A5163850-50A8-4334-B1AB-EAE674F440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44A6B5B9-3F0B-4572-8E17-1A875F72F2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3623B558-8157-4DF5-8CCD-B042791BB2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2EB4A949-F7EC-425E-A752-374E32E903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19-1 系統及流程面（P.76）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19-2 學習技能面（P.76）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19-3 財務面（P.76）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19-4 社會面（P.76）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237993627"/>
      </p:ext>
    </p:extLst>
  </p:cSld>
</p:sld>
</file>

<file path=ppt/slides/slide28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closing-paper">
            <a:extLst xmlns:a="http://schemas.openxmlformats.org/drawingml/2006/main">
              <a:ext uri="{FF2B5EF4-FFF2-40B4-BE49-F238E27FC236}">
                <a16:creationId xmlns:a16="http://schemas.microsoft.com/office/drawing/2014/main" id="{C8ECFE75-F9C0-47DD-B264-D4341C6D74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85800"/>
            <a:ext cx="10858500" cy="5334000"/>
          </a:xfrm>
          <a:prstGeom xmlns:a="http://schemas.openxmlformats.org/drawingml/2006/main" prst="roundRect">
            <a:avLst>
              <a:gd name="adj" fmla="val 214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" name="closing-soft">
            <a:extLst xmlns:a="http://schemas.openxmlformats.org/drawingml/2006/main">
              <a:ext uri="{FF2B5EF4-FFF2-40B4-BE49-F238E27FC236}">
                <a16:creationId xmlns:a16="http://schemas.microsoft.com/office/drawing/2014/main" id="{A983BBCE-4385-4C85-B5AE-97E8BDF674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85800"/>
            <a:ext cx="10858500" cy="1047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DF7F5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closing-rule">
            <a:extLst xmlns:a="http://schemas.openxmlformats.org/drawingml/2006/main">
              <a:ext uri="{FF2B5EF4-FFF2-40B4-BE49-F238E27FC236}">
                <a16:creationId xmlns:a16="http://schemas.microsoft.com/office/drawing/2014/main" id="{1D58D86A-1757-477C-BC6C-B310BF5DD4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733550"/>
            <a:ext cx="10858500" cy="38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closing-title">
            <a:extLst xmlns:a="http://schemas.openxmlformats.org/drawingml/2006/main">
              <a:ext uri="{FF2B5EF4-FFF2-40B4-BE49-F238E27FC236}">
                <a16:creationId xmlns:a16="http://schemas.microsoft.com/office/drawing/2014/main" id="{47FB5671-76E0-4B78-B71B-8BEA280648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2171700"/>
            <a:ext cx="7429500" cy="742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900" b="1">
                <a:solidFill>
                  <a:srgbClr val="203A49"/>
                </a:solidFill>
              </a:defRPr>
            </a:pPr>
            <a:r>
              <a:rPr sz="3900" b="1">
                <a:solidFill>
                  <a:srgbClr val="203A49"/>
                </a:solidFill>
              </a:rPr>
              <a:t>簡報結束</a:t>
            </a:r>
          </a:p>
        </p:txBody>
      </p:sp>
      <p:sp>
        <p:nvSpPr>
          <p:cNvPr id="5" name="closing-body">
            <a:extLst xmlns:a="http://schemas.openxmlformats.org/drawingml/2006/main">
              <a:ext uri="{FF2B5EF4-FFF2-40B4-BE49-F238E27FC236}">
                <a16:creationId xmlns:a16="http://schemas.microsoft.com/office/drawing/2014/main" id="{58C612F8-64D1-43FC-A3D8-AFEF4EA09B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3219450"/>
            <a:ext cx="8572500" cy="857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950" b="0">
                <a:solidFill>
                  <a:srgbClr val="60717C"/>
                </a:solidFill>
              </a:defRPr>
            </a:pPr>
            <a:r>
              <a:rPr sz="1950" b="0">
                <a:solidFill>
                  <a:srgbClr val="60717C"/>
                </a:solidFill>
              </a:rPr>
              <a:t>鯤航以訓練管理迴圈呈現品質管理，並以可查核、可改善、可追蹤的方式管理海事訓練系統。</a:t>
            </a:r>
          </a:p>
        </p:txBody>
      </p:sp>
      <p:sp>
        <p:nvSpPr>
          <p:cNvPr id="6" name="closing-thanks">
            <a:extLst xmlns:a="http://schemas.openxmlformats.org/drawingml/2006/main">
              <a:ext uri="{FF2B5EF4-FFF2-40B4-BE49-F238E27FC236}">
                <a16:creationId xmlns:a16="http://schemas.microsoft.com/office/drawing/2014/main" id="{FF1570BE-25B0-49C9-B334-FDC5825E3A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4572000"/>
            <a:ext cx="30480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550" b="1">
                <a:solidFill>
                  <a:srgbClr val="407C84"/>
                </a:solidFill>
              </a:defRPr>
            </a:pPr>
            <a:r>
              <a:rPr sz="2550" b="1">
                <a:solidFill>
                  <a:srgbClr val="407C84"/>
                </a:solidFill>
              </a:rPr>
              <a:t>敬請指教</a:t>
            </a:r>
          </a:p>
        </p:txBody>
      </p:sp>
      <p:sp>
        <p:nvSpPr>
          <p:cNvPr id="7" name="footer-num">
            <a:extLst xmlns:a="http://schemas.openxmlformats.org/drawingml/2006/main">
              <a:ext uri="{FF2B5EF4-FFF2-40B4-BE49-F238E27FC236}">
                <a16:creationId xmlns:a16="http://schemas.microsoft.com/office/drawing/2014/main" id="{04A03005-3D0B-4997-937A-757D1FEB4D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520829186"/>
      </p:ext>
    </p:extLst>
  </p:cSld>
</p:sld>
</file>

<file path=ppt/slides/slide29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ED55C001-4DD9-403D-B494-8EE6AE7655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E2951871-C6BA-4556-AE76-0D27F801C1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17F0D1A5-F2F4-44E3-AEF6-AA4853C9E6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0F434025-56D2-4D34-AC42-175C41B193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500" b="1">
                <a:solidFill>
                  <a:srgbClr val="203A49"/>
                </a:solidFill>
                <a:latin typeface="Arial"/>
              </a:rPr>
              <a:t>官網「關於鯤航」重點摘錄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A54C5532-3646-4828-AB21-D870CA7ABB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>
                <a:solidFill>
                  <a:srgbClr val="60717C"/>
                </a:solidFill>
                <a:latin typeface="Arial"/>
              </a:rPr>
              <a:t>以文字摘錄整理經營理念、訓練定位與服務範圍，避免分欄截圖影響閱讀。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65DFD131-5151-4E5B-97D9-BC229280F6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29</a:t>
            </a:r>
          </a:p>
        </p:txBody>
      </p:sp>
      <p:sp>
        <p:nvSpPr>
          <p:cNvPr id="7" name="official-appendix-frame">
            <a:extLst xmlns:a="http://schemas.openxmlformats.org/drawingml/2006/main">
              <a:ext uri="{FF2B5EF4-FFF2-40B4-BE49-F238E27FC236}">
                <a16:creationId xmlns:a16="http://schemas.microsoft.com/office/drawing/2014/main" id="{ACC1DE9C-1607-4665-AE17-2A3226EA40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783080"/>
            <a:ext cx="10826496" cy="3383280"/>
          </a:xfrm>
          <a:prstGeom xmlns:a="http://schemas.openxmlformats.org/drawingml/2006/main" prst="roundRect">
            <a:avLst>
              <a:gd name="adj" fmla="val 255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9" name="official-appendix-caption">
            <a:extLst xmlns:a="http://schemas.openxmlformats.org/drawingml/2006/main">
              <a:ext uri="{FF2B5EF4-FFF2-40B4-BE49-F238E27FC236}">
                <a16:creationId xmlns:a16="http://schemas.microsoft.com/office/drawing/2014/main" id="{9523A446-EF76-4DAB-87AE-34A3C78E3A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0976" y="5047488"/>
            <a:ext cx="8595360" cy="21945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203A49"/>
                </a:solidFill>
              </a:defRPr>
            </a:pPr>
            <a:r>
              <a:rPr sz="880" b="1">
                <a:solidFill>
                  <a:srgbClr val="203A49"/>
                </a:solidFill>
                <a:latin typeface="Arial"/>
              </a:rPr>
              <a:t>官網關於頁文字重點：訓練理念、服務範圍與學員支持</a:t>
            </a:r>
          </a:p>
        </p:txBody>
      </p:sp>
      <p:sp>
        <p:nvSpPr>
          <p:cNvPr id="10" name="official-appendix-source">
            <a:extLst xmlns:a="http://schemas.openxmlformats.org/drawingml/2006/main">
              <a:ext uri="{FF2B5EF4-FFF2-40B4-BE49-F238E27FC236}">
                <a16:creationId xmlns:a16="http://schemas.microsoft.com/office/drawing/2014/main" id="{49FF4564-66BE-4282-874F-338EE3CD4D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38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佐證位置：鯤航官網「關於鯤航」頁｜本頁改以文字摘錄呈現，完整截圖保存在佐證原始文件/01_鯤航官網_關於鯤航/</a:t>
            </a:r>
          </a:p>
        </p:txBody>
      </p:sp>
      <p:sp xmlns:a="http://schemas.openxmlformats.org/drawingml/2006/main">
        <p:nvSpPr>
          <p:cNvPr id="11" name="v15-about-card"/>
          <p:cNvSpPr/>
          <p:nvPr/>
        </p:nvSpPr>
        <p:spPr>
          <a:xfrm>
            <a:off x="960120" y="2148840"/>
            <a:ext cx="2971800" cy="2148840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12" name="v15-about-label"/>
          <p:cNvSpPr/>
          <p:nvPr/>
        </p:nvSpPr>
        <p:spPr>
          <a:xfrm>
            <a:off x="1188720" y="2395728"/>
            <a:ext cx="10058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緣起</a:t>
            </a:r>
          </a:p>
        </p:txBody>
      </p:sp>
      <p:sp xmlns:a="http://schemas.openxmlformats.org/drawingml/2006/main">
        <p:nvSpPr>
          <p:cNvPr id="13" name="v15-about-body"/>
          <p:cNvSpPr txBox="1"/>
          <p:nvPr/>
        </p:nvSpPr>
        <p:spPr>
          <a:xfrm>
            <a:off x="1188720" y="2834640"/>
            <a:ext cx="2487168" cy="107899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100" b="0">
                <a:solidFill>
                  <a:srgbClr val="203A49"/>
                </a:solidFill>
                <a:latin typeface="Arial"/>
              </a:rPr>
              <a:t>以航海訓練與海事服務為核心，協助學員從基礎安全觀念、船舶操作到實務航行建立完整能力。</a:t>
            </a:r>
          </a:p>
        </p:txBody>
      </p:sp>
      <p:sp xmlns:a="http://schemas.openxmlformats.org/drawingml/2006/main">
        <p:nvSpPr>
          <p:cNvPr id="14" name="v15-about-card"/>
          <p:cNvSpPr/>
          <p:nvPr/>
        </p:nvSpPr>
        <p:spPr>
          <a:xfrm>
            <a:off x="4389120" y="2148840"/>
            <a:ext cx="2971800" cy="2148840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15" name="v15-about-label"/>
          <p:cNvSpPr/>
          <p:nvPr/>
        </p:nvSpPr>
        <p:spPr>
          <a:xfrm>
            <a:off x="4617720" y="2395728"/>
            <a:ext cx="10058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實踐</a:t>
            </a:r>
          </a:p>
        </p:txBody>
      </p:sp>
      <p:sp xmlns:a="http://schemas.openxmlformats.org/drawingml/2006/main">
        <p:nvSpPr>
          <p:cNvPr id="16" name="v15-about-body"/>
          <p:cNvSpPr txBox="1"/>
          <p:nvPr/>
        </p:nvSpPr>
        <p:spPr>
          <a:xfrm>
            <a:off x="4617720" y="2834640"/>
            <a:ext cx="2487168" cy="107899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100" b="0">
                <a:solidFill>
                  <a:srgbClr val="203A49"/>
                </a:solidFill>
                <a:latin typeface="Arial"/>
              </a:rPr>
              <a:t>課程服務涵蓋動力小船與遊艇相關訓練，重視法規、學科、術科、港區安全與實作經驗。</a:t>
            </a:r>
          </a:p>
        </p:txBody>
      </p:sp>
      <p:sp xmlns:a="http://schemas.openxmlformats.org/drawingml/2006/main">
        <p:nvSpPr>
          <p:cNvPr id="17" name="v15-about-card"/>
          <p:cNvSpPr/>
          <p:nvPr/>
        </p:nvSpPr>
        <p:spPr>
          <a:xfrm>
            <a:off x="7818120" y="2148840"/>
            <a:ext cx="2971800" cy="2148840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18" name="v15-about-label"/>
          <p:cNvSpPr/>
          <p:nvPr/>
        </p:nvSpPr>
        <p:spPr>
          <a:xfrm>
            <a:off x="8046720" y="2395728"/>
            <a:ext cx="10058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服務脈絡</a:t>
            </a:r>
          </a:p>
        </p:txBody>
      </p:sp>
      <p:sp xmlns:a="http://schemas.openxmlformats.org/drawingml/2006/main">
        <p:nvSpPr>
          <p:cNvPr id="19" name="v15-about-body"/>
          <p:cNvSpPr txBox="1"/>
          <p:nvPr/>
        </p:nvSpPr>
        <p:spPr>
          <a:xfrm>
            <a:off x="8046720" y="2834640"/>
            <a:ext cx="2487168" cy="107899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100" b="0">
                <a:solidFill>
                  <a:srgbClr val="203A49"/>
                </a:solidFill>
                <a:latin typeface="Arial"/>
              </a:rPr>
              <a:t>透過官網招生、課程諮詢、師資安排與後續學習支持，形成可持續追蹤的訓練服務流程。</a:t>
            </a:r>
          </a:p>
        </p:txBody>
      </p:sp>
    </p:spTree>
    <p:extLst>
      <p:ext uri="{BB962C8B-B14F-4D97-AF65-F5344CB8AC3E}">
        <p14:creationId xmlns:p14="http://schemas.microsoft.com/office/powerpoint/2010/main" val="474330632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ection-paper">
            <a:extLst xmlns:a="http://schemas.openxmlformats.org/drawingml/2006/main">
              <a:ext uri="{FF2B5EF4-FFF2-40B4-BE49-F238E27FC236}">
                <a16:creationId xmlns:a16="http://schemas.microsoft.com/office/drawing/2014/main" id="{A1D60A13-0D34-420E-B813-16EE3A4FD8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04850"/>
            <a:ext cx="10858500" cy="5334000"/>
          </a:xfrm>
          <a:prstGeom xmlns:a="http://schemas.openxmlformats.org/drawingml/2006/main" prst="roundRect">
            <a:avLst>
              <a:gd name="adj" fmla="val 214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" name="section-soft">
            <a:extLst xmlns:a="http://schemas.openxmlformats.org/drawingml/2006/main">
              <a:ext uri="{FF2B5EF4-FFF2-40B4-BE49-F238E27FC236}">
                <a16:creationId xmlns:a16="http://schemas.microsoft.com/office/drawing/2014/main" id="{AEA8AA1C-3801-47FA-B4CE-FA14FB18B5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04850"/>
            <a:ext cx="3429000" cy="533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2F2EF"/>
          </a:solidFill>
          <a:ln xmlns:a="http://schemas.openxmlformats.org/drawingml/2006/main" w="9525">
            <a:solidFill>
              <a:srgbClr val="E2F2EF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section-rule">
            <a:extLst xmlns:a="http://schemas.openxmlformats.org/drawingml/2006/main">
              <a:ext uri="{FF2B5EF4-FFF2-40B4-BE49-F238E27FC236}">
                <a16:creationId xmlns:a16="http://schemas.microsoft.com/office/drawing/2014/main" id="{E4803626-2B88-4B95-8B93-373A4AEBF6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704850"/>
            <a:ext cx="38100" cy="533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section-kicker">
            <a:extLst xmlns:a="http://schemas.openxmlformats.org/drawingml/2006/main">
              <a:ext uri="{FF2B5EF4-FFF2-40B4-BE49-F238E27FC236}">
                <a16:creationId xmlns:a16="http://schemas.microsoft.com/office/drawing/2014/main" id="{7920EC63-50A3-41BF-AEBF-E60696B83D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4762500"/>
            <a:ext cx="2286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050" b="1">
                <a:solidFill>
                  <a:srgbClr val="407C84"/>
                </a:solidFill>
              </a:defRPr>
            </a:pPr>
            <a:r>
              <a:rPr sz="1050" b="1">
                <a:solidFill>
                  <a:srgbClr val="407C84"/>
                </a:solidFill>
              </a:rPr>
              <a:t>TTQS TRAINING QUALITY</a:t>
            </a:r>
          </a:p>
        </p:txBody>
      </p:sp>
      <p:sp>
        <p:nvSpPr>
          <p:cNvPr id="5" name="section-label">
            <a:extLst xmlns:a="http://schemas.openxmlformats.org/drawingml/2006/main">
              <a:ext uri="{FF2B5EF4-FFF2-40B4-BE49-F238E27FC236}">
                <a16:creationId xmlns:a16="http://schemas.microsoft.com/office/drawing/2014/main" id="{C37D5383-301F-4060-95E4-E0AEF7E027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62500" y="1466850"/>
            <a:ext cx="781050" cy="895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4950" b="1">
                <a:solidFill>
                  <a:srgbClr val="407C84"/>
                </a:solidFill>
              </a:defRPr>
            </a:pPr>
            <a:r>
              <a:rPr sz="4950" b="1">
                <a:solidFill>
                  <a:srgbClr val="407C84"/>
                </a:solidFill>
              </a:rPr>
              <a:t>壹</a:t>
            </a:r>
          </a:p>
        </p:txBody>
      </p:sp>
      <p:sp>
        <p:nvSpPr>
          <p:cNvPr id="6" name="section-title">
            <a:extLst xmlns:a="http://schemas.openxmlformats.org/drawingml/2006/main">
              <a:ext uri="{FF2B5EF4-FFF2-40B4-BE49-F238E27FC236}">
                <a16:creationId xmlns:a16="http://schemas.microsoft.com/office/drawing/2014/main" id="{624DABE2-70F4-487D-ABEF-205354C1CA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1657350"/>
            <a:ext cx="57150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203A49"/>
                </a:solidFill>
              </a:defRPr>
            </a:pPr>
            <a:r>
              <a:rPr sz="3150" b="1">
                <a:solidFill>
                  <a:srgbClr val="203A49"/>
                </a:solidFill>
              </a:rPr>
              <a:t>鯤航國際有限公司</a:t>
            </a:r>
          </a:p>
        </p:txBody>
      </p:sp>
      <p:sp>
        <p:nvSpPr>
          <p:cNvPr id="7" name="section-body">
            <a:extLst xmlns:a="http://schemas.openxmlformats.org/drawingml/2006/main">
              <a:ext uri="{FF2B5EF4-FFF2-40B4-BE49-F238E27FC236}">
                <a16:creationId xmlns:a16="http://schemas.microsoft.com/office/drawing/2014/main" id="{8581CED5-0FA4-4F2F-89CF-3A91C2E331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3181350"/>
            <a:ext cx="5810250" cy="1143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0">
                <a:solidFill>
                  <a:srgbClr val="60717C"/>
                </a:solidFill>
              </a:defRPr>
            </a:pPr>
            <a:r>
              <a:rPr sz="1650" b="0">
                <a:solidFill>
                  <a:srgbClr val="60717C"/>
                </a:solidFill>
              </a:rPr>
              <a:t>單位基本資料、組織架構與職掌摘要。</a:t>
            </a:r>
          </a:p>
        </p:txBody>
      </p:sp>
      <p:sp>
        <p:nvSpPr>
          <p:cNvPr id="8" name="section-num">
            <a:extLst xmlns:a="http://schemas.openxmlformats.org/drawingml/2006/main">
              <a:ext uri="{FF2B5EF4-FFF2-40B4-BE49-F238E27FC236}">
                <a16:creationId xmlns:a16="http://schemas.microsoft.com/office/drawing/2014/main" id="{D47461AD-0FE9-4B22-998B-16D1BE51E6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01250" y="4914900"/>
            <a:ext cx="76200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407C84"/>
                </a:solidFill>
              </a:defRPr>
            </a:pPr>
            <a:r>
              <a:rPr sz="2400" b="1">
                <a:solidFill>
                  <a:srgbClr val="407C84"/>
                </a:solidFill>
              </a:rPr>
              <a:t>03</a:t>
            </a:r>
          </a:p>
        </p:txBody>
      </p:sp>
      <p:sp xmlns:a="http://schemas.openxmlformats.org/drawingml/2006/main">
        <p:nvSpPr>
          <p:cNvPr id="9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951965372"/>
      </p:ext>
    </p:extLst>
  </p:cSld>
</p:sld>
</file>

<file path=ppt/slides/slide30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26823DAD-AE06-4F04-BFD7-4281335C6F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63469077-C3E6-4459-A4A7-038839B250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74C7EE13-90BD-4D91-BB6A-DDB37D2323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731D3D69-289F-4387-8703-F3BCC1C4C2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年度經營目標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8E06B11C-D780-425D-BDD4-0EC4B4144A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以證照班8班次、累積學員100人與營業額200萬元為年度量化目標，建立可追蹤的辦訓成果。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DBFB7F36-4EE0-4B61-AAE9-76EBEED876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30</a:t>
            </a:r>
          </a:p>
        </p:txBody>
      </p:sp>
      <p:sp>
        <p:nvSpPr>
          <p:cNvPr id="7" name="table-bg">
            <a:extLst xmlns:a="http://schemas.openxmlformats.org/drawingml/2006/main">
              <a:ext uri="{FF2B5EF4-FFF2-40B4-BE49-F238E27FC236}">
                <a16:creationId xmlns:a16="http://schemas.microsoft.com/office/drawing/2014/main" id="{305F973F-0EEE-462E-B773-72C60D310B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952625"/>
            <a:ext cx="4953000" cy="3390900"/>
          </a:xfrm>
          <a:prstGeom xmlns:a="http://schemas.openxmlformats.org/drawingml/2006/main" prst="roundRect">
            <a:avLst>
              <a:gd name="adj" fmla="val 3371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table-header">
            <a:extLst xmlns:a="http://schemas.openxmlformats.org/drawingml/2006/main">
              <a:ext uri="{FF2B5EF4-FFF2-40B4-BE49-F238E27FC236}">
                <a16:creationId xmlns:a16="http://schemas.microsoft.com/office/drawing/2014/main" id="{5473372E-F2C9-4F00-AA03-72C0A077B3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952625"/>
            <a:ext cx="49530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3A49"/>
          </a:solidFill>
          <a:ln xmlns:a="http://schemas.openxmlformats.org/drawingml/2006/main" w="9525">
            <a:solidFill>
              <a:srgbClr val="203A49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table-cell">
            <a:extLst xmlns:a="http://schemas.openxmlformats.org/drawingml/2006/main">
              <a:ext uri="{FF2B5EF4-FFF2-40B4-BE49-F238E27FC236}">
                <a16:creationId xmlns:a16="http://schemas.microsoft.com/office/drawing/2014/main" id="{42AE9C4C-5EB2-44F1-B1D4-26C8B1D130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2019300"/>
            <a:ext cx="10096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質化面向</a:t>
            </a:r>
          </a:p>
        </p:txBody>
      </p:sp>
      <p:sp>
        <p:nvSpPr>
          <p:cNvPr id="10" name="table-line">
            <a:extLst xmlns:a="http://schemas.openxmlformats.org/drawingml/2006/main">
              <a:ext uri="{FF2B5EF4-FFF2-40B4-BE49-F238E27FC236}">
                <a16:creationId xmlns:a16="http://schemas.microsoft.com/office/drawing/2014/main" id="{91EE36FA-9529-4E2C-BFDF-1889E1501F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05000" y="2038350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table-cell">
            <a:extLst xmlns:a="http://schemas.openxmlformats.org/drawingml/2006/main">
              <a:ext uri="{FF2B5EF4-FFF2-40B4-BE49-F238E27FC236}">
                <a16:creationId xmlns:a16="http://schemas.microsoft.com/office/drawing/2014/main" id="{532D3590-0752-472B-AF67-B2A60D817F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19300" y="2019300"/>
            <a:ext cx="34861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年度目標</a:t>
            </a:r>
          </a:p>
        </p:txBody>
      </p:sp>
      <p:sp>
        <p:nvSpPr>
          <p:cNvPr id="12" name="table-cell">
            <a:extLst xmlns:a="http://schemas.openxmlformats.org/drawingml/2006/main">
              <a:ext uri="{FF2B5EF4-FFF2-40B4-BE49-F238E27FC236}">
                <a16:creationId xmlns:a16="http://schemas.microsoft.com/office/drawing/2014/main" id="{82CD269B-AC85-4654-B71C-537FA19DA1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2419350"/>
            <a:ext cx="10096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制度文件</a:t>
            </a:r>
          </a:p>
        </p:txBody>
      </p:sp>
      <p:sp>
        <p:nvSpPr>
          <p:cNvPr id="13" name="table-line">
            <a:extLst xmlns:a="http://schemas.openxmlformats.org/drawingml/2006/main">
              <a:ext uri="{FF2B5EF4-FFF2-40B4-BE49-F238E27FC236}">
                <a16:creationId xmlns:a16="http://schemas.microsoft.com/office/drawing/2014/main" id="{DFE0E5A2-A0CE-47B2-9E39-5C9E1D9423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05000" y="2438400"/>
            <a:ext cx="9525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table-cell">
            <a:extLst xmlns:a="http://schemas.openxmlformats.org/drawingml/2006/main">
              <a:ext uri="{FF2B5EF4-FFF2-40B4-BE49-F238E27FC236}">
                <a16:creationId xmlns:a16="http://schemas.microsoft.com/office/drawing/2014/main" id="{F927082A-7500-43BE-B86B-B1B75BCD56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19300" y="2419350"/>
            <a:ext cx="34861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完成訓練品質文件架構，建立品質手冊、SOP、表單與課程資料索引。</a:t>
            </a:r>
          </a:p>
        </p:txBody>
      </p:sp>
      <p:sp>
        <p:nvSpPr>
          <p:cNvPr id="15" name="table-cell">
            <a:extLst xmlns:a="http://schemas.openxmlformats.org/drawingml/2006/main">
              <a:ext uri="{FF2B5EF4-FFF2-40B4-BE49-F238E27FC236}">
                <a16:creationId xmlns:a16="http://schemas.microsoft.com/office/drawing/2014/main" id="{EC92E726-3F50-4437-AABC-A858FBD34F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3086100"/>
            <a:ext cx="10096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考照服務</a:t>
            </a:r>
          </a:p>
        </p:txBody>
      </p:sp>
      <p:sp>
        <p:nvSpPr>
          <p:cNvPr id="16" name="table-line">
            <a:extLst xmlns:a="http://schemas.openxmlformats.org/drawingml/2006/main">
              <a:ext uri="{FF2B5EF4-FFF2-40B4-BE49-F238E27FC236}">
                <a16:creationId xmlns:a16="http://schemas.microsoft.com/office/drawing/2014/main" id="{D249BDE7-CF28-4113-9868-464D7B8CBB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05000" y="3105150"/>
            <a:ext cx="9525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7" name="table-cell">
            <a:extLst xmlns:a="http://schemas.openxmlformats.org/drawingml/2006/main">
              <a:ext uri="{FF2B5EF4-FFF2-40B4-BE49-F238E27FC236}">
                <a16:creationId xmlns:a16="http://schemas.microsoft.com/office/drawing/2014/main" id="{F0C5F324-6EDA-4502-BC12-E911C7EAD0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19300" y="3086100"/>
            <a:ext cx="34861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穩定開辦8班次證照班，強化學科、術科、法規、安全與考前演練流程。</a:t>
            </a:r>
          </a:p>
        </p:txBody>
      </p:sp>
      <p:sp>
        <p:nvSpPr>
          <p:cNvPr id="18" name="table-cell">
            <a:extLst xmlns:a="http://schemas.openxmlformats.org/drawingml/2006/main">
              <a:ext uri="{FF2B5EF4-FFF2-40B4-BE49-F238E27FC236}">
                <a16:creationId xmlns:a16="http://schemas.microsoft.com/office/drawing/2014/main" id="{1F4A2D0A-3B9B-431B-98A5-CB0EE47FFB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3752850"/>
            <a:ext cx="10096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年度課程</a:t>
            </a:r>
          </a:p>
        </p:txBody>
      </p:sp>
      <p:sp>
        <p:nvSpPr>
          <p:cNvPr id="19" name="table-line">
            <a:extLst xmlns:a="http://schemas.openxmlformats.org/drawingml/2006/main">
              <a:ext uri="{FF2B5EF4-FFF2-40B4-BE49-F238E27FC236}">
                <a16:creationId xmlns:a16="http://schemas.microsoft.com/office/drawing/2014/main" id="{2E38790E-AAE1-4CD9-AE47-5B4182B9C9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05000" y="3771900"/>
            <a:ext cx="9525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0" name="table-cell">
            <a:extLst xmlns:a="http://schemas.openxmlformats.org/drawingml/2006/main">
              <a:ext uri="{FF2B5EF4-FFF2-40B4-BE49-F238E27FC236}">
                <a16:creationId xmlns:a16="http://schemas.microsoft.com/office/drawing/2014/main" id="{BE733F8A-4B3C-42E8-8D6F-A5D5A9EC35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19300" y="3752850"/>
            <a:ext cx="34861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以證照班為年度主力，銜接非證照班與實務訓練需求，形成後續課程階梯。</a:t>
            </a:r>
          </a:p>
        </p:txBody>
      </p:sp>
      <p:sp>
        <p:nvSpPr>
          <p:cNvPr id="21" name="table-cell">
            <a:extLst xmlns:a="http://schemas.openxmlformats.org/drawingml/2006/main">
              <a:ext uri="{FF2B5EF4-FFF2-40B4-BE49-F238E27FC236}">
                <a16:creationId xmlns:a16="http://schemas.microsoft.com/office/drawing/2014/main" id="{6EF084A3-855E-4BFE-A701-616015400F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4419600"/>
            <a:ext cx="10096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成效追蹤</a:t>
            </a:r>
          </a:p>
        </p:txBody>
      </p:sp>
      <p:sp>
        <p:nvSpPr>
          <p:cNvPr id="22" name="table-line">
            <a:extLst xmlns:a="http://schemas.openxmlformats.org/drawingml/2006/main">
              <a:ext uri="{FF2B5EF4-FFF2-40B4-BE49-F238E27FC236}">
                <a16:creationId xmlns:a16="http://schemas.microsoft.com/office/drawing/2014/main" id="{05FCDCD0-912C-46E4-8064-0E5A75D33D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05000" y="443865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3" name="table-cell">
            <a:extLst xmlns:a="http://schemas.openxmlformats.org/drawingml/2006/main">
              <a:ext uri="{FF2B5EF4-FFF2-40B4-BE49-F238E27FC236}">
                <a16:creationId xmlns:a16="http://schemas.microsoft.com/office/drawing/2014/main" id="{00F58833-37CC-4B51-9906-3EF2909124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19300" y="4419600"/>
            <a:ext cx="34861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建立市場需求調查、課後回饋、考照成果與改善追蹤機制。</a:t>
            </a:r>
          </a:p>
        </p:txBody>
      </p:sp>
      <p:sp>
        <p:nvSpPr>
          <p:cNvPr id="24" name="table-cell">
            <a:extLst xmlns:a="http://schemas.openxmlformats.org/drawingml/2006/main">
              <a:ext uri="{FF2B5EF4-FFF2-40B4-BE49-F238E27FC236}">
                <a16:creationId xmlns:a16="http://schemas.microsoft.com/office/drawing/2014/main" id="{7AE5E7D0-D7B5-4944-B135-A103ED44B8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4914900"/>
            <a:ext cx="10096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服務形象</a:t>
            </a:r>
          </a:p>
        </p:txBody>
      </p:sp>
      <p:sp>
        <p:nvSpPr>
          <p:cNvPr id="25" name="table-line">
            <a:extLst xmlns:a="http://schemas.openxmlformats.org/drawingml/2006/main">
              <a:ext uri="{FF2B5EF4-FFF2-40B4-BE49-F238E27FC236}">
                <a16:creationId xmlns:a16="http://schemas.microsoft.com/office/drawing/2014/main" id="{AE4AA2BF-B002-4FC3-AB8E-C21952C303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05000" y="493395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6" name="table-cell">
            <a:extLst xmlns:a="http://schemas.openxmlformats.org/drawingml/2006/main">
              <a:ext uri="{FF2B5EF4-FFF2-40B4-BE49-F238E27FC236}">
                <a16:creationId xmlns:a16="http://schemas.microsoft.com/office/drawing/2014/main" id="{6E5FC2AB-618C-43AE-A300-2A50FA416B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19300" y="4914900"/>
            <a:ext cx="34861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強化官網招生、學員服務與對外合作形象，支援區域教學點擴展。</a:t>
            </a:r>
          </a:p>
        </p:txBody>
      </p:sp>
      <p:sp>
        <p:nvSpPr>
          <p:cNvPr id="27" name="table-bg">
            <a:extLst xmlns:a="http://schemas.openxmlformats.org/drawingml/2006/main">
              <a:ext uri="{FF2B5EF4-FFF2-40B4-BE49-F238E27FC236}">
                <a16:creationId xmlns:a16="http://schemas.microsoft.com/office/drawing/2014/main" id="{7ADF123F-E3BE-4359-AFEE-9E030A4D3C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1952625"/>
            <a:ext cx="4953000" cy="3371850"/>
          </a:xfrm>
          <a:prstGeom xmlns:a="http://schemas.openxmlformats.org/drawingml/2006/main" prst="roundRect">
            <a:avLst>
              <a:gd name="adj" fmla="val 339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8" name="table-header">
            <a:extLst xmlns:a="http://schemas.openxmlformats.org/drawingml/2006/main">
              <a:ext uri="{FF2B5EF4-FFF2-40B4-BE49-F238E27FC236}">
                <a16:creationId xmlns:a16="http://schemas.microsoft.com/office/drawing/2014/main" id="{8FEBF0A1-5E4B-467E-B1C6-7D55561D75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1952625"/>
            <a:ext cx="49530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3A49"/>
          </a:solidFill>
          <a:ln xmlns:a="http://schemas.openxmlformats.org/drawingml/2006/main" w="9525">
            <a:solidFill>
              <a:srgbClr val="203A49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9" name="table-cell">
            <a:extLst xmlns:a="http://schemas.openxmlformats.org/drawingml/2006/main">
              <a:ext uri="{FF2B5EF4-FFF2-40B4-BE49-F238E27FC236}">
                <a16:creationId xmlns:a16="http://schemas.microsoft.com/office/drawing/2014/main" id="{7B6D8486-F207-4403-888C-28AF4C16EA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96050" y="2019300"/>
            <a:ext cx="2438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量化項目</a:t>
            </a:r>
          </a:p>
        </p:txBody>
      </p:sp>
      <p:sp>
        <p:nvSpPr>
          <p:cNvPr id="30" name="table-line">
            <a:extLst xmlns:a="http://schemas.openxmlformats.org/drawingml/2006/main">
              <a:ext uri="{FF2B5EF4-FFF2-40B4-BE49-F238E27FC236}">
                <a16:creationId xmlns:a16="http://schemas.microsoft.com/office/drawing/2014/main" id="{1F534170-EC09-478C-AF62-C578358EFF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038350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1" name="table-cell">
            <a:extLst xmlns:a="http://schemas.openxmlformats.org/drawingml/2006/main">
              <a:ext uri="{FF2B5EF4-FFF2-40B4-BE49-F238E27FC236}">
                <a16:creationId xmlns:a16="http://schemas.microsoft.com/office/drawing/2014/main" id="{A802CD78-217B-4472-9C33-4C750BBE74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2019300"/>
            <a:ext cx="2057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年度目標值</a:t>
            </a:r>
          </a:p>
        </p:txBody>
      </p:sp>
      <p:sp>
        <p:nvSpPr>
          <p:cNvPr id="32" name="table-cell">
            <a:extLst xmlns:a="http://schemas.openxmlformats.org/drawingml/2006/main">
              <a:ext uri="{FF2B5EF4-FFF2-40B4-BE49-F238E27FC236}">
                <a16:creationId xmlns:a16="http://schemas.microsoft.com/office/drawing/2014/main" id="{B59DF98D-D81D-4106-B704-078D94743A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96050" y="2419350"/>
            <a:ext cx="2438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證照班班次</a:t>
            </a:r>
          </a:p>
        </p:txBody>
      </p:sp>
      <p:sp>
        <p:nvSpPr>
          <p:cNvPr id="33" name="table-line">
            <a:extLst xmlns:a="http://schemas.openxmlformats.org/drawingml/2006/main">
              <a:ext uri="{FF2B5EF4-FFF2-40B4-BE49-F238E27FC236}">
                <a16:creationId xmlns:a16="http://schemas.microsoft.com/office/drawing/2014/main" id="{84BEA275-70AC-4623-AE57-8EAB0037D2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43840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4" name="table-cell">
            <a:extLst xmlns:a="http://schemas.openxmlformats.org/drawingml/2006/main">
              <a:ext uri="{FF2B5EF4-FFF2-40B4-BE49-F238E27FC236}">
                <a16:creationId xmlns:a16="http://schemas.microsoft.com/office/drawing/2014/main" id="{798D3DAA-AA10-4ABE-B163-94E95570CE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2419350"/>
            <a:ext cx="2057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8 班次</a:t>
            </a:r>
          </a:p>
        </p:txBody>
      </p:sp>
      <p:sp>
        <p:nvSpPr>
          <p:cNvPr id="35" name="table-cell">
            <a:extLst xmlns:a="http://schemas.openxmlformats.org/drawingml/2006/main">
              <a:ext uri="{FF2B5EF4-FFF2-40B4-BE49-F238E27FC236}">
                <a16:creationId xmlns:a16="http://schemas.microsoft.com/office/drawing/2014/main" id="{349E99B8-4685-4621-8BDD-78FD5183A9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96050" y="2914650"/>
            <a:ext cx="2438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累積學員數</a:t>
            </a:r>
          </a:p>
        </p:txBody>
      </p:sp>
      <p:sp>
        <p:nvSpPr>
          <p:cNvPr id="36" name="table-line">
            <a:extLst xmlns:a="http://schemas.openxmlformats.org/drawingml/2006/main">
              <a:ext uri="{FF2B5EF4-FFF2-40B4-BE49-F238E27FC236}">
                <a16:creationId xmlns:a16="http://schemas.microsoft.com/office/drawing/2014/main" id="{737B3283-77DD-42E1-83F1-93392F1431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93370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7" name="table-cell">
            <a:extLst xmlns:a="http://schemas.openxmlformats.org/drawingml/2006/main">
              <a:ext uri="{FF2B5EF4-FFF2-40B4-BE49-F238E27FC236}">
                <a16:creationId xmlns:a16="http://schemas.microsoft.com/office/drawing/2014/main" id="{FE0AEC14-91C4-4DC0-8201-EAEB07C00E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2914650"/>
            <a:ext cx="2057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100 人</a:t>
            </a:r>
          </a:p>
        </p:txBody>
      </p:sp>
      <p:sp>
        <p:nvSpPr>
          <p:cNvPr id="38" name="table-cell">
            <a:extLst xmlns:a="http://schemas.openxmlformats.org/drawingml/2006/main">
              <a:ext uri="{FF2B5EF4-FFF2-40B4-BE49-F238E27FC236}">
                <a16:creationId xmlns:a16="http://schemas.microsoft.com/office/drawing/2014/main" id="{9ED30C14-56F7-40A8-B3A4-2D894A713C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96050" y="3409950"/>
            <a:ext cx="2438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完訓率</a:t>
            </a:r>
          </a:p>
        </p:txBody>
      </p:sp>
      <p:sp>
        <p:nvSpPr>
          <p:cNvPr id="39" name="table-line">
            <a:extLst xmlns:a="http://schemas.openxmlformats.org/drawingml/2006/main">
              <a:ext uri="{FF2B5EF4-FFF2-40B4-BE49-F238E27FC236}">
                <a16:creationId xmlns:a16="http://schemas.microsoft.com/office/drawing/2014/main" id="{1930D39D-9096-4DA0-A29C-681BFB2A9E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2900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0" name="table-cell">
            <a:extLst xmlns:a="http://schemas.openxmlformats.org/drawingml/2006/main">
              <a:ext uri="{FF2B5EF4-FFF2-40B4-BE49-F238E27FC236}">
                <a16:creationId xmlns:a16="http://schemas.microsoft.com/office/drawing/2014/main" id="{EDA37BB4-5C3A-4929-BA62-41E03BD639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3409950"/>
            <a:ext cx="2057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90% 以上</a:t>
            </a:r>
          </a:p>
        </p:txBody>
      </p:sp>
      <p:sp>
        <p:nvSpPr>
          <p:cNvPr id="41" name="table-cell">
            <a:extLst xmlns:a="http://schemas.openxmlformats.org/drawingml/2006/main">
              <a:ext uri="{FF2B5EF4-FFF2-40B4-BE49-F238E27FC236}">
                <a16:creationId xmlns:a16="http://schemas.microsoft.com/office/drawing/2014/main" id="{26871110-D399-4E42-A374-AA5250571C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96050" y="3905250"/>
            <a:ext cx="2438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考照通過率</a:t>
            </a:r>
          </a:p>
        </p:txBody>
      </p:sp>
      <p:sp>
        <p:nvSpPr>
          <p:cNvPr id="42" name="table-line">
            <a:extLst xmlns:a="http://schemas.openxmlformats.org/drawingml/2006/main">
              <a:ext uri="{FF2B5EF4-FFF2-40B4-BE49-F238E27FC236}">
                <a16:creationId xmlns:a16="http://schemas.microsoft.com/office/drawing/2014/main" id="{C4560087-5602-40C3-A3E0-1F82A2F197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92430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3" name="table-cell">
            <a:extLst xmlns:a="http://schemas.openxmlformats.org/drawingml/2006/main">
              <a:ext uri="{FF2B5EF4-FFF2-40B4-BE49-F238E27FC236}">
                <a16:creationId xmlns:a16="http://schemas.microsoft.com/office/drawing/2014/main" id="{DF73D7F0-5138-4739-A6D3-3B4CA1F8CF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3905250"/>
            <a:ext cx="2057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80% 以上</a:t>
            </a:r>
          </a:p>
        </p:txBody>
      </p:sp>
      <p:sp>
        <p:nvSpPr>
          <p:cNvPr id="44" name="table-cell">
            <a:extLst xmlns:a="http://schemas.openxmlformats.org/drawingml/2006/main">
              <a:ext uri="{FF2B5EF4-FFF2-40B4-BE49-F238E27FC236}">
                <a16:creationId xmlns:a16="http://schemas.microsoft.com/office/drawing/2014/main" id="{39291A87-BFE0-450F-ABB2-D4E67A23FB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96050" y="4400550"/>
            <a:ext cx="2438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學員滿意度</a:t>
            </a:r>
          </a:p>
        </p:txBody>
      </p:sp>
      <p:sp>
        <p:nvSpPr>
          <p:cNvPr id="45" name="table-line">
            <a:extLst xmlns:a="http://schemas.openxmlformats.org/drawingml/2006/main">
              <a:ext uri="{FF2B5EF4-FFF2-40B4-BE49-F238E27FC236}">
                <a16:creationId xmlns:a16="http://schemas.microsoft.com/office/drawing/2014/main" id="{D4B75AB8-8BCE-48CA-AC19-64032DF19D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441960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6" name="table-cell">
            <a:extLst xmlns:a="http://schemas.openxmlformats.org/drawingml/2006/main">
              <a:ext uri="{FF2B5EF4-FFF2-40B4-BE49-F238E27FC236}">
                <a16:creationId xmlns:a16="http://schemas.microsoft.com/office/drawing/2014/main" id="{DA6F0224-2FB4-4D7C-93A4-CD911AD26A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4400550"/>
            <a:ext cx="2057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4.5 / 5 以上</a:t>
            </a:r>
          </a:p>
        </p:txBody>
      </p:sp>
      <p:sp>
        <p:nvSpPr>
          <p:cNvPr id="47" name="table-cell">
            <a:extLst xmlns:a="http://schemas.openxmlformats.org/drawingml/2006/main">
              <a:ext uri="{FF2B5EF4-FFF2-40B4-BE49-F238E27FC236}">
                <a16:creationId xmlns:a16="http://schemas.microsoft.com/office/drawing/2014/main" id="{6E68C0DC-B3A5-4169-8FBA-20B1C7D565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96050" y="4895850"/>
            <a:ext cx="2438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年度營業額</a:t>
            </a:r>
          </a:p>
        </p:txBody>
      </p:sp>
      <p:sp>
        <p:nvSpPr>
          <p:cNvPr id="48" name="table-line">
            <a:extLst xmlns:a="http://schemas.openxmlformats.org/drawingml/2006/main">
              <a:ext uri="{FF2B5EF4-FFF2-40B4-BE49-F238E27FC236}">
                <a16:creationId xmlns:a16="http://schemas.microsoft.com/office/drawing/2014/main" id="{8F2AB9A5-807C-4759-942A-98491751FE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4914900"/>
            <a:ext cx="9525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9" name="table-cell">
            <a:extLst xmlns:a="http://schemas.openxmlformats.org/drawingml/2006/main">
              <a:ext uri="{FF2B5EF4-FFF2-40B4-BE49-F238E27FC236}">
                <a16:creationId xmlns:a16="http://schemas.microsoft.com/office/drawing/2014/main" id="{70C26120-C37E-479B-9DA2-1051A4B50D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4895850"/>
            <a:ext cx="2057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200 萬元</a:t>
            </a:r>
          </a:p>
        </p:txBody>
      </p:sp>
    </p:spTree>
    <p:extLst>
      <p:ext uri="{BB962C8B-B14F-4D97-AF65-F5344CB8AC3E}">
        <p14:creationId xmlns:p14="http://schemas.microsoft.com/office/powerpoint/2010/main" val="2044620130"/>
      </p:ext>
    </p:extLst>
  </p:cSld>
</p:sld>
</file>

<file path=ppt/slides/slide31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D9CCE477-6C50-4F5A-A6FF-9F2ECAFA33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C35EC2AE-F3B3-4898-BD1B-A6D5794B13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27914987-1E35-405A-B5A0-62D29268FA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0610FB3B-BAF2-4510-8FB5-1FFD89EC94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短中長期目標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B300B3CF-A181-4BFE-93D8-C343B39405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依經營主管短中長期目標整理，聚焦證照班營運、課程擴充、教學點與船隊發展。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ED6C26E3-EF8D-4C9B-93A8-B5D286C639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31</a:t>
            </a:r>
          </a:p>
        </p:txBody>
      </p:sp>
      <p:sp>
        <p:nvSpPr>
          <p:cNvPr id="7" name="table-bg">
            <a:extLst xmlns:a="http://schemas.openxmlformats.org/drawingml/2006/main">
              <a:ext uri="{FF2B5EF4-FFF2-40B4-BE49-F238E27FC236}">
                <a16:creationId xmlns:a16="http://schemas.microsoft.com/office/drawing/2014/main" id="{15BC829D-9BC7-4D11-BF04-E9286C6369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952625"/>
            <a:ext cx="11049000" cy="2914650"/>
          </a:xfrm>
          <a:prstGeom xmlns:a="http://schemas.openxmlformats.org/drawingml/2006/main" prst="roundRect">
            <a:avLst>
              <a:gd name="adj" fmla="val 3922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table-header">
            <a:extLst xmlns:a="http://schemas.openxmlformats.org/drawingml/2006/main">
              <a:ext uri="{FF2B5EF4-FFF2-40B4-BE49-F238E27FC236}">
                <a16:creationId xmlns:a16="http://schemas.microsoft.com/office/drawing/2014/main" id="{1BC401E9-5A1A-4BB7-97F8-153E290F80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952625"/>
            <a:ext cx="110490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3A49"/>
          </a:solidFill>
          <a:ln xmlns:a="http://schemas.openxmlformats.org/drawingml/2006/main" w="9525">
            <a:solidFill>
              <a:srgbClr val="203A49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table-cell">
            <a:extLst xmlns:a="http://schemas.openxmlformats.org/drawingml/2006/main">
              <a:ext uri="{FF2B5EF4-FFF2-40B4-BE49-F238E27FC236}">
                <a16:creationId xmlns:a16="http://schemas.microsoft.com/office/drawing/2014/main" id="{C343F244-913A-4DA0-86A1-4B03A4D6E7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019300"/>
            <a:ext cx="10096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期程</a:t>
            </a:r>
          </a:p>
        </p:txBody>
      </p:sp>
      <p:sp>
        <p:nvSpPr>
          <p:cNvPr id="10" name="table-line">
            <a:extLst xmlns:a="http://schemas.openxmlformats.org/drawingml/2006/main">
              <a:ext uri="{FF2B5EF4-FFF2-40B4-BE49-F238E27FC236}">
                <a16:creationId xmlns:a16="http://schemas.microsoft.com/office/drawing/2014/main" id="{9295D3DF-645E-4B87-A54B-8F00FCDB07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09750" y="2038350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table-cell">
            <a:extLst xmlns:a="http://schemas.openxmlformats.org/drawingml/2006/main">
              <a:ext uri="{FF2B5EF4-FFF2-40B4-BE49-F238E27FC236}">
                <a16:creationId xmlns:a16="http://schemas.microsoft.com/office/drawing/2014/main" id="{E725CC46-7BE2-497E-BEEE-068C7DF888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24050" y="2019300"/>
            <a:ext cx="23431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發展重點</a:t>
            </a:r>
          </a:p>
        </p:txBody>
      </p:sp>
      <p:sp>
        <p:nvSpPr>
          <p:cNvPr id="12" name="table-line">
            <a:extLst xmlns:a="http://schemas.openxmlformats.org/drawingml/2006/main">
              <a:ext uri="{FF2B5EF4-FFF2-40B4-BE49-F238E27FC236}">
                <a16:creationId xmlns:a16="http://schemas.microsoft.com/office/drawing/2014/main" id="{B9A2B7B0-0541-402A-B9D4-28E4085D3E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81500" y="2038350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3" name="table-cell">
            <a:extLst xmlns:a="http://schemas.openxmlformats.org/drawingml/2006/main">
              <a:ext uri="{FF2B5EF4-FFF2-40B4-BE49-F238E27FC236}">
                <a16:creationId xmlns:a16="http://schemas.microsoft.com/office/drawing/2014/main" id="{A39CAE87-7D68-4BBD-AA4A-B31ECFD38E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95800" y="2019300"/>
            <a:ext cx="7010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目標內容</a:t>
            </a:r>
          </a:p>
        </p:txBody>
      </p:sp>
      <p:sp>
        <p:nvSpPr>
          <p:cNvPr id="14" name="table-cell">
            <a:extLst xmlns:a="http://schemas.openxmlformats.org/drawingml/2006/main">
              <a:ext uri="{FF2B5EF4-FFF2-40B4-BE49-F238E27FC236}">
                <a16:creationId xmlns:a16="http://schemas.microsoft.com/office/drawing/2014/main" id="{C4056A0C-D081-48BC-BBC1-4C3A74E753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419350"/>
            <a:ext cx="100965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短期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年度內</a:t>
            </a:r>
          </a:p>
        </p:txBody>
      </p:sp>
      <p:sp>
        <p:nvSpPr>
          <p:cNvPr id="15" name="table-line">
            <a:extLst xmlns:a="http://schemas.openxmlformats.org/drawingml/2006/main">
              <a:ext uri="{FF2B5EF4-FFF2-40B4-BE49-F238E27FC236}">
                <a16:creationId xmlns:a16="http://schemas.microsoft.com/office/drawing/2014/main" id="{851E7E67-A2D5-494E-AE85-D0A184E6E3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09750" y="2438400"/>
            <a:ext cx="95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6" name="table-cell">
            <a:extLst xmlns:a="http://schemas.openxmlformats.org/drawingml/2006/main">
              <a:ext uri="{FF2B5EF4-FFF2-40B4-BE49-F238E27FC236}">
                <a16:creationId xmlns:a16="http://schemas.microsoft.com/office/drawing/2014/main" id="{8A2A1CFF-BDF2-4103-939A-8591F498A9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24050" y="2419350"/>
            <a:ext cx="234315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證照班年度營運成形</a:t>
            </a:r>
          </a:p>
        </p:txBody>
      </p:sp>
      <p:sp>
        <p:nvSpPr>
          <p:cNvPr id="17" name="table-line">
            <a:extLst xmlns:a="http://schemas.openxmlformats.org/drawingml/2006/main">
              <a:ext uri="{FF2B5EF4-FFF2-40B4-BE49-F238E27FC236}">
                <a16:creationId xmlns:a16="http://schemas.microsoft.com/office/drawing/2014/main" id="{16F52D26-86AC-450D-9204-2A5DFE8719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81500" y="2438400"/>
            <a:ext cx="95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table-cell">
            <a:extLst xmlns:a="http://schemas.openxmlformats.org/drawingml/2006/main">
              <a:ext uri="{FF2B5EF4-FFF2-40B4-BE49-F238E27FC236}">
                <a16:creationId xmlns:a16="http://schemas.microsoft.com/office/drawing/2014/main" id="{28DF2F9A-E14D-4742-8340-CF7297F516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95800" y="2419350"/>
            <a:ext cx="701040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證照班開辦8班次，累積學員100人，營業額達200萬元；同步完成需求調查、開班紀錄、完訓與考照成果建檔。</a:t>
            </a:r>
          </a:p>
        </p:txBody>
      </p:sp>
      <p:sp>
        <p:nvSpPr>
          <p:cNvPr id="19" name="table-cell">
            <a:extLst xmlns:a="http://schemas.openxmlformats.org/drawingml/2006/main">
              <a:ext uri="{FF2B5EF4-FFF2-40B4-BE49-F238E27FC236}">
                <a16:creationId xmlns:a16="http://schemas.microsoft.com/office/drawing/2014/main" id="{684CF9F8-3F89-4D13-9150-3D10C97633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3257550"/>
            <a:ext cx="100965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中期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1-3 年</a:t>
            </a:r>
          </a:p>
        </p:txBody>
      </p:sp>
      <p:sp>
        <p:nvSpPr>
          <p:cNvPr id="20" name="table-line">
            <a:extLst xmlns:a="http://schemas.openxmlformats.org/drawingml/2006/main">
              <a:ext uri="{FF2B5EF4-FFF2-40B4-BE49-F238E27FC236}">
                <a16:creationId xmlns:a16="http://schemas.microsoft.com/office/drawing/2014/main" id="{45C13C2A-6719-4DD6-8DD0-750A3EE5AF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09750" y="3276600"/>
            <a:ext cx="95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1" name="table-cell">
            <a:extLst xmlns:a="http://schemas.openxmlformats.org/drawingml/2006/main">
              <a:ext uri="{FF2B5EF4-FFF2-40B4-BE49-F238E27FC236}">
                <a16:creationId xmlns:a16="http://schemas.microsoft.com/office/drawing/2014/main" id="{6B1A31EF-B212-4D01-9E9D-E449F658C2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24050" y="3257550"/>
            <a:ext cx="234315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擴充課程組合與年度增量</a:t>
            </a:r>
          </a:p>
        </p:txBody>
      </p:sp>
      <p:sp>
        <p:nvSpPr>
          <p:cNvPr id="22" name="table-line">
            <a:extLst xmlns:a="http://schemas.openxmlformats.org/drawingml/2006/main">
              <a:ext uri="{FF2B5EF4-FFF2-40B4-BE49-F238E27FC236}">
                <a16:creationId xmlns:a16="http://schemas.microsoft.com/office/drawing/2014/main" id="{A70B884E-E121-4A05-8CE3-696BA7E99E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81500" y="3276600"/>
            <a:ext cx="95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3" name="table-cell">
            <a:extLst xmlns:a="http://schemas.openxmlformats.org/drawingml/2006/main">
              <a:ext uri="{FF2B5EF4-FFF2-40B4-BE49-F238E27FC236}">
                <a16:creationId xmlns:a16="http://schemas.microsoft.com/office/drawing/2014/main" id="{2A961646-F980-4441-A4BC-45C456C49F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95800" y="3257550"/>
            <a:ext cx="701040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維持證照班每年8班次，年度新增學員120人；新增非證照班6班次與實務訓練10班次，建立課程階梯。</a:t>
            </a:r>
          </a:p>
        </p:txBody>
      </p:sp>
      <p:sp>
        <p:nvSpPr>
          <p:cNvPr id="24" name="table-cell">
            <a:extLst xmlns:a="http://schemas.openxmlformats.org/drawingml/2006/main">
              <a:ext uri="{FF2B5EF4-FFF2-40B4-BE49-F238E27FC236}">
                <a16:creationId xmlns:a16="http://schemas.microsoft.com/office/drawing/2014/main" id="{B1162559-D5DD-4071-B599-437BD545F6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095750"/>
            <a:ext cx="100965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長期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3-5 年</a:t>
            </a:r>
          </a:p>
        </p:txBody>
      </p:sp>
      <p:sp>
        <p:nvSpPr>
          <p:cNvPr id="25" name="table-line">
            <a:extLst xmlns:a="http://schemas.openxmlformats.org/drawingml/2006/main">
              <a:ext uri="{FF2B5EF4-FFF2-40B4-BE49-F238E27FC236}">
                <a16:creationId xmlns:a16="http://schemas.microsoft.com/office/drawing/2014/main" id="{C0B90234-6032-416C-8FD9-8FE23DC790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09750" y="4114800"/>
            <a:ext cx="95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6" name="table-cell">
            <a:extLst xmlns:a="http://schemas.openxmlformats.org/drawingml/2006/main">
              <a:ext uri="{FF2B5EF4-FFF2-40B4-BE49-F238E27FC236}">
                <a16:creationId xmlns:a16="http://schemas.microsoft.com/office/drawing/2014/main" id="{493E366A-3A21-493F-8F2B-DAF9FF4D55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24050" y="4095750"/>
            <a:ext cx="234315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擴大區域教學點與船隊規模</a:t>
            </a:r>
          </a:p>
        </p:txBody>
      </p:sp>
      <p:sp>
        <p:nvSpPr>
          <p:cNvPr id="27" name="table-line">
            <a:extLst xmlns:a="http://schemas.openxmlformats.org/drawingml/2006/main">
              <a:ext uri="{FF2B5EF4-FFF2-40B4-BE49-F238E27FC236}">
                <a16:creationId xmlns:a16="http://schemas.microsoft.com/office/drawing/2014/main" id="{BF07678E-79D2-455D-AD50-6C743E3B38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81500" y="4114800"/>
            <a:ext cx="95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8" name="table-cell">
            <a:extLst xmlns:a="http://schemas.openxmlformats.org/drawingml/2006/main">
              <a:ext uri="{FF2B5EF4-FFF2-40B4-BE49-F238E27FC236}">
                <a16:creationId xmlns:a16="http://schemas.microsoft.com/office/drawing/2014/main" id="{63846EFA-F9E4-4B38-8CF7-B1CFFB1030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95800" y="4095750"/>
            <a:ext cx="701040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擴展澎湖與東部教學點，形成跨區辦訓與在地合作能力；訓練船隊擴充至5艘規模，支援證照與實務課程。</a:t>
            </a:r>
          </a:p>
        </p:txBody>
      </p:sp>
    </p:spTree>
    <p:extLst>
      <p:ext uri="{BB962C8B-B14F-4D97-AF65-F5344CB8AC3E}">
        <p14:creationId xmlns:p14="http://schemas.microsoft.com/office/powerpoint/2010/main" val="1641496845"/>
      </p:ext>
    </p:extLst>
  </p:cSld>
</p:sld>
</file>

<file path=ppt/slides/slide32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EBEC987E-15FC-4FB9-B3C9-1475FC6BFB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DE16903B-908E-4DA5-963C-5387CD4C4B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369E2C68-339B-4374-8818-CF0210F061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CECB9C92-DC5C-45CD-9994-BC73292378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SWOT 分析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F3AA4E4D-EFE2-4825-B83F-CFE54555FD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依 TTQS 上課作業與經營主管目標整理，說明鯤航海事訓練發展的內外部條件。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42AB02E3-3E0C-4E27-A11A-29C41A1BF6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32</a:t>
            </a:r>
          </a:p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E3424850-9814-4329-87F1-BF004F4063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1962150"/>
            <a:ext cx="112395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F3FD785C-F00E-4F8E-8411-7F73C1EE77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53200" y="1962150"/>
            <a:ext cx="112395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pill-bg">
            <a:extLst xmlns:a="http://schemas.openxmlformats.org/drawingml/2006/main">
              <a:ext uri="{FF2B5EF4-FFF2-40B4-BE49-F238E27FC236}">
                <a16:creationId xmlns:a16="http://schemas.microsoft.com/office/drawing/2014/main" id="{6B1C1358-7086-4A1A-A062-2FFE30B6DE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4248150"/>
            <a:ext cx="112395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3" name="pill-bg">
            <a:extLst xmlns:a="http://schemas.openxmlformats.org/drawingml/2006/main">
              <a:ext uri="{FF2B5EF4-FFF2-40B4-BE49-F238E27FC236}">
                <a16:creationId xmlns:a16="http://schemas.microsoft.com/office/drawing/2014/main" id="{78A69FB9-F304-444F-A79B-492E17B2F9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53200" y="4248150"/>
            <a:ext cx="112395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7" name="swot-source">
            <a:extLst xmlns:a="http://schemas.openxmlformats.org/drawingml/2006/main">
              <a:ext uri="{FF2B5EF4-FFF2-40B4-BE49-F238E27FC236}">
                <a16:creationId xmlns:a16="http://schemas.microsoft.com/office/drawing/2014/main" id="{4ECF67CD-07A4-4DBB-A66A-07E2E4D93B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佐證位置：鯤航 TTQS SWOT/TOWS 原始分析、短中長期目標與需求調查整理｜交叉引用 P.35、P.36-P.30、P.33、P.34</a:t>
            </a:r>
          </a:p>
        </p:txBody>
      </p:sp>
      <p:sp xmlns:a="http://schemas.openxmlformats.org/drawingml/2006/main">
        <p:nvSpPr>
          <p:cNvPr id="28" name="v15-swot-table-header"/>
          <p:cNvSpPr/>
          <p:nvPr/>
        </p:nvSpPr>
        <p:spPr>
          <a:xfrm>
            <a:off x="685800" y="1874519"/>
            <a:ext cx="151058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50" b="1">
                <a:solidFill>
                  <a:srgbClr val="FFFFFF"/>
                </a:solidFill>
                <a:latin typeface="Arial"/>
              </a:rPr>
              <a:t>象限</a:t>
            </a:r>
          </a:p>
        </p:txBody>
      </p:sp>
      <p:sp xmlns:a="http://schemas.openxmlformats.org/drawingml/2006/main">
        <p:nvSpPr>
          <p:cNvPr id="29" name="v15-swot-table-header"/>
          <p:cNvSpPr/>
          <p:nvPr/>
        </p:nvSpPr>
        <p:spPr>
          <a:xfrm>
            <a:off x="2196388" y="1874519"/>
            <a:ext cx="2697480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50" b="1">
                <a:solidFill>
                  <a:srgbClr val="FFFFFF"/>
                </a:solidFill>
                <a:latin typeface="Arial"/>
              </a:rPr>
              <a:t>判斷</a:t>
            </a:r>
          </a:p>
        </p:txBody>
      </p:sp>
      <p:sp xmlns:a="http://schemas.openxmlformats.org/drawingml/2006/main">
        <p:nvSpPr>
          <p:cNvPr id="30" name="v15-swot-table-header"/>
          <p:cNvSpPr/>
          <p:nvPr/>
        </p:nvSpPr>
        <p:spPr>
          <a:xfrm>
            <a:off x="4893868" y="1874519"/>
            <a:ext cx="658185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50" b="1">
                <a:solidFill>
                  <a:srgbClr val="FFFFFF"/>
                </a:solidFill>
                <a:latin typeface="Arial"/>
              </a:rPr>
              <a:t>內容</a:t>
            </a:r>
          </a:p>
        </p:txBody>
      </p:sp>
      <p:sp xmlns:a="http://schemas.openxmlformats.org/drawingml/2006/main">
        <p:nvSpPr>
          <p:cNvPr id="31" name="v15-swot-table-cell"/>
          <p:cNvSpPr/>
          <p:nvPr/>
        </p:nvSpPr>
        <p:spPr>
          <a:xfrm>
            <a:off x="685800" y="2258568"/>
            <a:ext cx="1510588" cy="8983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203A49"/>
                </a:solidFill>
                <a:latin typeface="Arial"/>
              </a:rPr>
              <a:t>S 優勢</a:t>
            </a:r>
          </a:p>
        </p:txBody>
      </p:sp>
      <p:sp xmlns:a="http://schemas.openxmlformats.org/drawingml/2006/main">
        <p:nvSpPr>
          <p:cNvPr id="32" name="v15-swot-table-cell"/>
          <p:cNvSpPr/>
          <p:nvPr/>
        </p:nvSpPr>
        <p:spPr>
          <a:xfrm>
            <a:off x="2196388" y="2258568"/>
            <a:ext cx="2697480" cy="8983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既有訓練與實作基礎</a:t>
            </a:r>
          </a:p>
        </p:txBody>
      </p:sp>
      <p:sp xmlns:a="http://schemas.openxmlformats.org/drawingml/2006/main">
        <p:nvSpPr>
          <p:cNvPr id="33" name="v15-swot-table-cell"/>
          <p:cNvSpPr/>
          <p:nvPr/>
        </p:nvSpPr>
        <p:spPr>
          <a:xfrm>
            <a:off x="4893868" y="2258568"/>
            <a:ext cx="6581851" cy="8983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遊艇與動力小船訓練經驗、實作場域、官網與招生資料已有公開基礎。</a:t>
            </a:r>
          </a:p>
        </p:txBody>
      </p:sp>
      <p:sp xmlns:a="http://schemas.openxmlformats.org/drawingml/2006/main">
        <p:nvSpPr>
          <p:cNvPr id="34" name="v15-swot-table-cell"/>
          <p:cNvSpPr/>
          <p:nvPr/>
        </p:nvSpPr>
        <p:spPr>
          <a:xfrm>
            <a:off x="685800" y="3156965"/>
            <a:ext cx="1510588" cy="8983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203A49"/>
                </a:solidFill>
                <a:latin typeface="Arial"/>
              </a:rPr>
              <a:t>W 劣勢</a:t>
            </a:r>
          </a:p>
        </p:txBody>
      </p:sp>
      <p:sp xmlns:a="http://schemas.openxmlformats.org/drawingml/2006/main">
        <p:nvSpPr>
          <p:cNvPr id="35" name="v15-swot-table-cell"/>
          <p:cNvSpPr/>
          <p:nvPr/>
        </p:nvSpPr>
        <p:spPr>
          <a:xfrm>
            <a:off x="2196388" y="3156965"/>
            <a:ext cx="2697480" cy="8983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品質資料仍需制度化</a:t>
            </a:r>
          </a:p>
        </p:txBody>
      </p:sp>
      <p:sp xmlns:a="http://schemas.openxmlformats.org/drawingml/2006/main">
        <p:nvSpPr>
          <p:cNvPr id="36" name="v15-swot-table-cell"/>
          <p:cNvSpPr/>
          <p:nvPr/>
        </p:nvSpPr>
        <p:spPr>
          <a:xfrm>
            <a:off x="4893868" y="3156965"/>
            <a:ext cx="6581851" cy="8983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品質文件、量化目標、行政/教練/助教分工與成果資料需更清楚。</a:t>
            </a:r>
          </a:p>
        </p:txBody>
      </p:sp>
      <p:sp xmlns:a="http://schemas.openxmlformats.org/drawingml/2006/main">
        <p:nvSpPr>
          <p:cNvPr id="37" name="v15-swot-table-cell"/>
          <p:cNvSpPr/>
          <p:nvPr/>
        </p:nvSpPr>
        <p:spPr>
          <a:xfrm>
            <a:off x="685800" y="4055363"/>
            <a:ext cx="1510588" cy="8983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203A49"/>
                </a:solidFill>
                <a:latin typeface="Arial"/>
              </a:rPr>
              <a:t>O 機會</a:t>
            </a:r>
          </a:p>
        </p:txBody>
      </p:sp>
      <p:sp xmlns:a="http://schemas.openxmlformats.org/drawingml/2006/main">
        <p:nvSpPr>
          <p:cNvPr id="38" name="v15-swot-table-cell"/>
          <p:cNvSpPr/>
          <p:nvPr/>
        </p:nvSpPr>
        <p:spPr>
          <a:xfrm>
            <a:off x="2196388" y="4055363"/>
            <a:ext cx="2697480" cy="8983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產業與合作需求增加</a:t>
            </a:r>
          </a:p>
        </p:txBody>
      </p:sp>
      <p:sp xmlns:a="http://schemas.openxmlformats.org/drawingml/2006/main">
        <p:nvSpPr>
          <p:cNvPr id="39" name="v15-swot-table-cell"/>
          <p:cNvSpPr/>
          <p:nvPr/>
        </p:nvSpPr>
        <p:spPr>
          <a:xfrm>
            <a:off x="4893868" y="4055363"/>
            <a:ext cx="6581851" cy="8983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海洋休閒與遊艇產業人才需求、企業專案、非證照與實務訓練可形成回流。</a:t>
            </a:r>
          </a:p>
        </p:txBody>
      </p:sp>
      <p:sp xmlns:a="http://schemas.openxmlformats.org/drawingml/2006/main">
        <p:nvSpPr>
          <p:cNvPr id="40" name="v15-swot-table-cell"/>
          <p:cNvSpPr/>
          <p:nvPr/>
        </p:nvSpPr>
        <p:spPr>
          <a:xfrm>
            <a:off x="685800" y="4953762"/>
            <a:ext cx="1510588" cy="8983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203A49"/>
                </a:solidFill>
                <a:latin typeface="Arial"/>
              </a:rPr>
              <a:t>T 威脅</a:t>
            </a:r>
          </a:p>
        </p:txBody>
      </p:sp>
      <p:sp xmlns:a="http://schemas.openxmlformats.org/drawingml/2006/main">
        <p:nvSpPr>
          <p:cNvPr id="41" name="v15-swot-table-cell"/>
          <p:cNvSpPr/>
          <p:nvPr/>
        </p:nvSpPr>
        <p:spPr>
          <a:xfrm>
            <a:off x="2196388" y="4953762"/>
            <a:ext cx="2697480" cy="8983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市場與安全風險提高要求</a:t>
            </a:r>
          </a:p>
        </p:txBody>
      </p:sp>
      <p:sp xmlns:a="http://schemas.openxmlformats.org/drawingml/2006/main">
        <p:nvSpPr>
          <p:cNvPr id="42" name="v15-swot-table-cell"/>
          <p:cNvSpPr/>
          <p:nvPr/>
        </p:nvSpPr>
        <p:spPr>
          <a:xfrm>
            <a:off x="4893868" y="4953762"/>
            <a:ext cx="6581851" cy="8983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0">
                <a:solidFill>
                  <a:srgbClr val="60717C"/>
                </a:solidFill>
                <a:latin typeface="Arial"/>
              </a:rPr>
              <a:t>低價考照市場、天候與船舶風險、法規制度變動與外部查核要求增加。</a:t>
            </a:r>
          </a:p>
        </p:txBody>
      </p:sp>
    </p:spTree>
    <p:extLst>
      <p:ext uri="{BB962C8B-B14F-4D97-AF65-F5344CB8AC3E}">
        <p14:creationId xmlns:p14="http://schemas.microsoft.com/office/powerpoint/2010/main" val="1360634998"/>
      </p:ext>
    </p:extLst>
  </p:cSld>
</p:sld>
</file>

<file path=ppt/slides/slide33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A94D13F2-6EBD-46AA-8937-01DC653F70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52D65A3B-BA2B-4654-BE21-F028525C4D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54E46713-FDEC-47FE-AC71-9753B906CF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8CF1229A-3769-4019-BC98-21B1F9D982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TOWS 策略與短中長期目標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505F4161-6892-4D14-8EAC-1BB65E9066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將 SWOT 轉成可執行策略，對應年度營運、課程擴充、教學點與船隊發展。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28F8DC90-DCA0-4A47-BB85-65854BB788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33</a:t>
            </a:r>
          </a:p>
        </p:txBody>
      </p:sp>
      <p:sp>
        <p:nvSpPr>
          <p:cNvPr id="7" name="table-bg">
            <a:extLst xmlns:a="http://schemas.openxmlformats.org/drawingml/2006/main">
              <a:ext uri="{FF2B5EF4-FFF2-40B4-BE49-F238E27FC236}">
                <a16:creationId xmlns:a16="http://schemas.microsoft.com/office/drawing/2014/main" id="{D093CAD4-A0BB-4202-9497-FF6B2DBC29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790700"/>
            <a:ext cx="11049000" cy="3524250"/>
          </a:xfrm>
          <a:prstGeom xmlns:a="http://schemas.openxmlformats.org/drawingml/2006/main" prst="roundRect">
            <a:avLst>
              <a:gd name="adj" fmla="val 324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table-header">
            <a:extLst xmlns:a="http://schemas.openxmlformats.org/drawingml/2006/main">
              <a:ext uri="{FF2B5EF4-FFF2-40B4-BE49-F238E27FC236}">
                <a16:creationId xmlns:a16="http://schemas.microsoft.com/office/drawing/2014/main" id="{73C501B9-F14A-48BC-95A5-5739E71085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790700"/>
            <a:ext cx="110490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3A49"/>
          </a:solidFill>
          <a:ln xmlns:a="http://schemas.openxmlformats.org/drawingml/2006/main" w="9525">
            <a:solidFill>
              <a:srgbClr val="203A49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table-cell">
            <a:extLst xmlns:a="http://schemas.openxmlformats.org/drawingml/2006/main">
              <a:ext uri="{FF2B5EF4-FFF2-40B4-BE49-F238E27FC236}">
                <a16:creationId xmlns:a16="http://schemas.microsoft.com/office/drawing/2014/main" id="{38B501C5-22A1-4B49-91A4-407BFE78F6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857375"/>
            <a:ext cx="1295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策略類型</a:t>
            </a:r>
          </a:p>
        </p:txBody>
      </p:sp>
      <p:sp>
        <p:nvSpPr>
          <p:cNvPr id="10" name="table-line">
            <a:extLst xmlns:a="http://schemas.openxmlformats.org/drawingml/2006/main">
              <a:ext uri="{FF2B5EF4-FFF2-40B4-BE49-F238E27FC236}">
                <a16:creationId xmlns:a16="http://schemas.microsoft.com/office/drawing/2014/main" id="{3F574810-F02D-4187-B983-FD9D1FE54F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1876425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table-cell">
            <a:extLst xmlns:a="http://schemas.openxmlformats.org/drawingml/2006/main">
              <a:ext uri="{FF2B5EF4-FFF2-40B4-BE49-F238E27FC236}">
                <a16:creationId xmlns:a16="http://schemas.microsoft.com/office/drawing/2014/main" id="{76C3C1DB-2A3D-4B34-9CCA-BF6CA3671D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1857375"/>
            <a:ext cx="5105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策略方向</a:t>
            </a:r>
          </a:p>
        </p:txBody>
      </p:sp>
      <p:sp>
        <p:nvSpPr>
          <p:cNvPr id="12" name="table-line">
            <a:extLst xmlns:a="http://schemas.openxmlformats.org/drawingml/2006/main">
              <a:ext uri="{FF2B5EF4-FFF2-40B4-BE49-F238E27FC236}">
                <a16:creationId xmlns:a16="http://schemas.microsoft.com/office/drawing/2014/main" id="{B556FF00-C827-441F-9D5C-C784A7E465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1876425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3" name="table-cell">
            <a:extLst xmlns:a="http://schemas.openxmlformats.org/drawingml/2006/main">
              <a:ext uri="{FF2B5EF4-FFF2-40B4-BE49-F238E27FC236}">
                <a16:creationId xmlns:a16="http://schemas.microsoft.com/office/drawing/2014/main" id="{3238B508-79FA-48A9-A04E-48F36559B2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1857375"/>
            <a:ext cx="3962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策略對應目標</a:t>
            </a:r>
          </a:p>
        </p:txBody>
      </p:sp>
      <p:sp>
        <p:nvSpPr>
          <p:cNvPr id="14" name="table-cell">
            <a:extLst xmlns:a="http://schemas.openxmlformats.org/drawingml/2006/main">
              <a:ext uri="{FF2B5EF4-FFF2-40B4-BE49-F238E27FC236}">
                <a16:creationId xmlns:a16="http://schemas.microsoft.com/office/drawing/2014/main" id="{F6416819-2262-4722-9CC6-4792C5F78C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257425"/>
            <a:ext cx="129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SO 增長策略</a:t>
            </a:r>
          </a:p>
        </p:txBody>
      </p:sp>
      <p:sp>
        <p:nvSpPr>
          <p:cNvPr id="15" name="table-line">
            <a:extLst xmlns:a="http://schemas.openxmlformats.org/drawingml/2006/main">
              <a:ext uri="{FF2B5EF4-FFF2-40B4-BE49-F238E27FC236}">
                <a16:creationId xmlns:a16="http://schemas.microsoft.com/office/drawing/2014/main" id="{6701EDB1-DFAD-47AD-AFA6-AD7FE7A855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227647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6" name="table-cell">
            <a:extLst xmlns:a="http://schemas.openxmlformats.org/drawingml/2006/main">
              <a:ext uri="{FF2B5EF4-FFF2-40B4-BE49-F238E27FC236}">
                <a16:creationId xmlns:a16="http://schemas.microsoft.com/office/drawing/2014/main" id="{2BD19763-1495-4409-BBAD-9FCC23FCDA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2257425"/>
            <a:ext cx="510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利用課程與實作優勢，發展企業包班、非證照班與實務訓練，強化從考照到能出海的定位。</a:t>
            </a:r>
          </a:p>
        </p:txBody>
      </p:sp>
      <p:sp>
        <p:nvSpPr>
          <p:cNvPr id="17" name="table-line">
            <a:extLst xmlns:a="http://schemas.openxmlformats.org/drawingml/2006/main">
              <a:ext uri="{FF2B5EF4-FFF2-40B4-BE49-F238E27FC236}">
                <a16:creationId xmlns:a16="http://schemas.microsoft.com/office/drawing/2014/main" id="{41DB9E15-970F-4DF8-ADE4-784270A15F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227647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table-cell">
            <a:extLst xmlns:a="http://schemas.openxmlformats.org/drawingml/2006/main">
              <a:ext uri="{FF2B5EF4-FFF2-40B4-BE49-F238E27FC236}">
                <a16:creationId xmlns:a16="http://schemas.microsoft.com/office/drawing/2014/main" id="{B16DE1A7-B3F1-47B6-9CF9-E73B3A2D81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2257425"/>
            <a:ext cx="3962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短期達成證照班8班次、學員100人與營業額200萬元；中期擴充非證照與實務訓練。</a:t>
            </a:r>
          </a:p>
        </p:txBody>
      </p:sp>
      <p:sp>
        <p:nvSpPr>
          <p:cNvPr id="19" name="table-cell">
            <a:extLst xmlns:a="http://schemas.openxmlformats.org/drawingml/2006/main">
              <a:ext uri="{FF2B5EF4-FFF2-40B4-BE49-F238E27FC236}">
                <a16:creationId xmlns:a16="http://schemas.microsoft.com/office/drawing/2014/main" id="{559989A8-4EC1-4CC4-B6BC-2F90301632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3038475"/>
            <a:ext cx="129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WO 改善策略</a:t>
            </a:r>
          </a:p>
        </p:txBody>
      </p:sp>
      <p:sp>
        <p:nvSpPr>
          <p:cNvPr id="20" name="table-line">
            <a:extLst xmlns:a="http://schemas.openxmlformats.org/drawingml/2006/main">
              <a:ext uri="{FF2B5EF4-FFF2-40B4-BE49-F238E27FC236}">
                <a16:creationId xmlns:a16="http://schemas.microsoft.com/office/drawing/2014/main" id="{24C965DF-9BEA-4B08-A419-BD4AD38E74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305752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1" name="table-cell">
            <a:extLst xmlns:a="http://schemas.openxmlformats.org/drawingml/2006/main">
              <a:ext uri="{FF2B5EF4-FFF2-40B4-BE49-F238E27FC236}">
                <a16:creationId xmlns:a16="http://schemas.microsoft.com/office/drawing/2014/main" id="{BD7345D0-5589-42AB-B76E-BA9E73272E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3038475"/>
            <a:ext cx="510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以 TTQS 文件化要求補足表單、SOP、課程目標、成果追蹤與營業額資料，讓目標可查核。</a:t>
            </a:r>
          </a:p>
        </p:txBody>
      </p:sp>
      <p:sp>
        <p:nvSpPr>
          <p:cNvPr id="22" name="table-line">
            <a:extLst xmlns:a="http://schemas.openxmlformats.org/drawingml/2006/main">
              <a:ext uri="{FF2B5EF4-FFF2-40B4-BE49-F238E27FC236}">
                <a16:creationId xmlns:a16="http://schemas.microsoft.com/office/drawing/2014/main" id="{8DF9A3F4-03EE-42D5-8DCC-D266AD3FED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305752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3" name="table-cell">
            <a:extLst xmlns:a="http://schemas.openxmlformats.org/drawingml/2006/main">
              <a:ext uri="{FF2B5EF4-FFF2-40B4-BE49-F238E27FC236}">
                <a16:creationId xmlns:a16="http://schemas.microsoft.com/office/drawing/2014/main" id="{0CEAFDDD-AE60-41FF-AD29-F12AA4F237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3038475"/>
            <a:ext cx="3962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建立需求調查、開班紀錄、營業額、完訓與考照成果資料，讓年度目標可查核。</a:t>
            </a:r>
          </a:p>
        </p:txBody>
      </p:sp>
      <p:sp>
        <p:nvSpPr>
          <p:cNvPr id="24" name="table-cell">
            <a:extLst xmlns:a="http://schemas.openxmlformats.org/drawingml/2006/main">
              <a:ext uri="{FF2B5EF4-FFF2-40B4-BE49-F238E27FC236}">
                <a16:creationId xmlns:a16="http://schemas.microsoft.com/office/drawing/2014/main" id="{83897F0F-27AC-441B-8141-E9989B29D2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3819525"/>
            <a:ext cx="129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ST 對抗策略</a:t>
            </a:r>
          </a:p>
        </p:txBody>
      </p:sp>
      <p:sp>
        <p:nvSpPr>
          <p:cNvPr id="25" name="table-line">
            <a:extLst xmlns:a="http://schemas.openxmlformats.org/drawingml/2006/main">
              <a:ext uri="{FF2B5EF4-FFF2-40B4-BE49-F238E27FC236}">
                <a16:creationId xmlns:a16="http://schemas.microsoft.com/office/drawing/2014/main" id="{7B4A09C4-5488-4CE1-A844-7B1D108A6B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383857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6" name="table-cell">
            <a:extLst xmlns:a="http://schemas.openxmlformats.org/drawingml/2006/main">
              <a:ext uri="{FF2B5EF4-FFF2-40B4-BE49-F238E27FC236}">
                <a16:creationId xmlns:a16="http://schemas.microsoft.com/office/drawing/2014/main" id="{D905E2BE-C583-4065-A36D-24728093E3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3819525"/>
            <a:ext cx="510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用安全紀錄、實作檢核與學習成果對抗低價競爭，凸顯鯤航重視品質與風險管理。</a:t>
            </a:r>
          </a:p>
        </p:txBody>
      </p:sp>
      <p:sp>
        <p:nvSpPr>
          <p:cNvPr id="27" name="table-line">
            <a:extLst xmlns:a="http://schemas.openxmlformats.org/drawingml/2006/main">
              <a:ext uri="{FF2B5EF4-FFF2-40B4-BE49-F238E27FC236}">
                <a16:creationId xmlns:a16="http://schemas.microsoft.com/office/drawing/2014/main" id="{F5A6358F-D3E6-4AF1-AD1C-6288457D77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383857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8" name="table-cell">
            <a:extLst xmlns:a="http://schemas.openxmlformats.org/drawingml/2006/main">
              <a:ext uri="{FF2B5EF4-FFF2-40B4-BE49-F238E27FC236}">
                <a16:creationId xmlns:a16="http://schemas.microsoft.com/office/drawing/2014/main" id="{FC3BEF4E-6A89-4734-B294-8170B80BAB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3819525"/>
            <a:ext cx="3962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以安全檢查、實作檢核與考照成果建立品質差異，支撐非證照班與實務訓練擴充。</a:t>
            </a:r>
          </a:p>
        </p:txBody>
      </p:sp>
      <p:sp>
        <p:nvSpPr>
          <p:cNvPr id="29" name="table-cell">
            <a:extLst xmlns:a="http://schemas.openxmlformats.org/drawingml/2006/main">
              <a:ext uri="{FF2B5EF4-FFF2-40B4-BE49-F238E27FC236}">
                <a16:creationId xmlns:a16="http://schemas.microsoft.com/office/drawing/2014/main" id="{89C56318-5275-482A-B113-AD6BBF76FA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600575"/>
            <a:ext cx="129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WT 防禦策略</a:t>
            </a:r>
          </a:p>
        </p:txBody>
      </p:sp>
      <p:sp>
        <p:nvSpPr>
          <p:cNvPr id="30" name="table-line">
            <a:extLst xmlns:a="http://schemas.openxmlformats.org/drawingml/2006/main">
              <a:ext uri="{FF2B5EF4-FFF2-40B4-BE49-F238E27FC236}">
                <a16:creationId xmlns:a16="http://schemas.microsoft.com/office/drawing/2014/main" id="{C2E664B4-F599-44A5-A340-9F078762DD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461962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1" name="table-cell">
            <a:extLst xmlns:a="http://schemas.openxmlformats.org/drawingml/2006/main">
              <a:ext uri="{FF2B5EF4-FFF2-40B4-BE49-F238E27FC236}">
                <a16:creationId xmlns:a16="http://schemas.microsoft.com/office/drawing/2014/main" id="{28D3A730-4E31-4A4A-8E4C-D326911448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4600575"/>
            <a:ext cx="5105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建立角色分工、船舶設備管理、異常處理與改善追蹤，降低跨區辦訓與船隊擴充風險。</a:t>
            </a:r>
          </a:p>
        </p:txBody>
      </p:sp>
      <p:sp>
        <p:nvSpPr>
          <p:cNvPr id="32" name="table-line">
            <a:extLst xmlns:a="http://schemas.openxmlformats.org/drawingml/2006/main">
              <a:ext uri="{FF2B5EF4-FFF2-40B4-BE49-F238E27FC236}">
                <a16:creationId xmlns:a16="http://schemas.microsoft.com/office/drawing/2014/main" id="{8588A1E0-4051-4460-8F6F-FADED75CA7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4619625"/>
            <a:ext cx="9525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3" name="table-cell">
            <a:extLst xmlns:a="http://schemas.openxmlformats.org/drawingml/2006/main">
              <a:ext uri="{FF2B5EF4-FFF2-40B4-BE49-F238E27FC236}">
                <a16:creationId xmlns:a16="http://schemas.microsoft.com/office/drawing/2014/main" id="{C629836C-4B1A-4BBD-9441-EDED70E8D2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4600575"/>
            <a:ext cx="39624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6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完成分工、船舶設備與異常處理流程，作為澎湖與東部教學點及5艘船隊基礎。</a:t>
            </a:r>
          </a:p>
        </p:txBody>
      </p:sp>
      <p:sp>
        <p:nvSpPr>
          <p:cNvPr id="34" name="tows-source">
            <a:extLst xmlns:a="http://schemas.openxmlformats.org/drawingml/2006/main">
              <a:ext uri="{FF2B5EF4-FFF2-40B4-BE49-F238E27FC236}">
                <a16:creationId xmlns:a16="http://schemas.microsoft.com/office/drawing/2014/main" id="{2A4317AF-69A6-40A9-A530-5316EAFA13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佐證位置：鯤航 TTQS SWOT/TOWS 原始分析與短中長期目標｜交叉引用 P.35、P.36-P.30、P.32</a:t>
            </a:r>
          </a:p>
        </p:txBody>
      </p:sp>
    </p:spTree>
    <p:extLst>
      <p:ext uri="{BB962C8B-B14F-4D97-AF65-F5344CB8AC3E}">
        <p14:creationId xmlns:p14="http://schemas.microsoft.com/office/powerpoint/2010/main" val="645705311"/>
      </p:ext>
    </p:extLst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經營目標與訓練目標對照表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把年度經營目標、訓練規劃、量化指標與成果追蹤放在同一張表。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34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58368" y="1783080"/>
            <a:ext cx="2600553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經營目標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258921" y="1783080"/>
            <a:ext cx="325069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訓練目標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6509613" y="1783080"/>
            <a:ext cx="325069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佐證資料</a:t>
            </a:r>
          </a:p>
        </p:txBody>
      </p:sp>
      <p:sp>
        <p:nvSpPr>
          <p:cNvPr id="10" name="v15-table-header"/>
          <p:cNvSpPr/>
          <p:nvPr/>
        </p:nvSpPr>
        <p:spPr>
          <a:xfrm>
            <a:off x="9760305" y="1783080"/>
            <a:ext cx="173370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頁碼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658368" y="2167128"/>
            <a:ext cx="2600553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穩定證照班營運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3258921" y="2167128"/>
            <a:ext cx="3250691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年度開辦證照班 8 班次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509613" y="2167128"/>
            <a:ext cx="3250691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班次表、招生頁、學員名冊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9760305" y="2167128"/>
            <a:ext cx="1733702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P.30、P.41、P.59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658368" y="2958998"/>
            <a:ext cx="2600553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擴大學員基礎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3258921" y="2958998"/>
            <a:ext cx="3250691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累積學員 100 人，完訓率 90% 以上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6509613" y="2958998"/>
            <a:ext cx="3250691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名冊、簽到退、完訓統計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9760305" y="2958998"/>
            <a:ext cx="1733702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P.59、P.69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58368" y="3750868"/>
            <a:ext cx="2600553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提升考照成果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258921" y="3750868"/>
            <a:ext cx="3250691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考照通過率 80% 以上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6509613" y="3750868"/>
            <a:ext cx="3250691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成績表、考照結果分析</a:t>
            </a:r>
          </a:p>
        </p:txBody>
      </p:sp>
      <p:sp>
        <p:nvSpPr>
          <p:cNvPr id="22" name="v15-table-cell"/>
          <p:cNvSpPr/>
          <p:nvPr/>
        </p:nvSpPr>
        <p:spPr>
          <a:xfrm>
            <a:off x="9760305" y="3750868"/>
            <a:ext cx="1733702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P.67、P.71</a:t>
            </a:r>
          </a:p>
        </p:txBody>
      </p:sp>
      <p:sp>
        <p:nvSpPr>
          <p:cNvPr id="23" name="v15-table-cell"/>
          <p:cNvSpPr/>
          <p:nvPr/>
        </p:nvSpPr>
        <p:spPr>
          <a:xfrm>
            <a:off x="658368" y="4542739"/>
            <a:ext cx="2600553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建立品質資料</a:t>
            </a:r>
          </a:p>
        </p:txBody>
      </p:sp>
      <p:sp>
        <p:nvSpPr>
          <p:cNvPr id="24" name="v15-table-cell"/>
          <p:cNvSpPr/>
          <p:nvPr/>
        </p:nvSpPr>
        <p:spPr>
          <a:xfrm>
            <a:off x="3258921" y="4542739"/>
            <a:ext cx="3250691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品質手冊、SOP、表單索引與保存規則</a:t>
            </a:r>
          </a:p>
        </p:txBody>
      </p:sp>
      <p:sp>
        <p:nvSpPr>
          <p:cNvPr id="25" name="v15-table-cell"/>
          <p:cNvSpPr/>
          <p:nvPr/>
        </p:nvSpPr>
        <p:spPr>
          <a:xfrm>
            <a:off x="6509613" y="4542739"/>
            <a:ext cx="3250691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文件索引、資料夾結構</a:t>
            </a:r>
          </a:p>
        </p:txBody>
      </p:sp>
      <p:sp>
        <p:nvSpPr>
          <p:cNvPr id="26" name="v15-table-cell"/>
          <p:cNvSpPr/>
          <p:nvPr/>
        </p:nvSpPr>
        <p:spPr>
          <a:xfrm>
            <a:off x="9760305" y="4542739"/>
            <a:ext cx="1733702" cy="791870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P.44、P.68</a:t>
            </a:r>
          </a:p>
        </p:txBody>
      </p:sp>
      <p:sp>
        <p:nvSpPr>
          <p:cNvPr id="27" name="v15-table-cell"/>
          <p:cNvSpPr/>
          <p:nvPr/>
        </p:nvSpPr>
        <p:spPr>
          <a:xfrm>
            <a:off x="658368" y="5334609"/>
            <a:ext cx="2600553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形成改善循環</a:t>
            </a:r>
          </a:p>
        </p:txBody>
      </p:sp>
      <p:sp>
        <p:nvSpPr>
          <p:cNvPr id="28" name="v15-table-cell"/>
          <p:cNvSpPr/>
          <p:nvPr/>
        </p:nvSpPr>
        <p:spPr>
          <a:xfrm>
            <a:off x="3258921" y="5334609"/>
            <a:ext cx="3250691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滿意度 4.5/5 以上並追蹤改善</a:t>
            </a:r>
          </a:p>
        </p:txBody>
      </p:sp>
      <p:sp>
        <p:nvSpPr>
          <p:cNvPr id="29" name="v15-table-cell"/>
          <p:cNvSpPr/>
          <p:nvPr/>
        </p:nvSpPr>
        <p:spPr>
          <a:xfrm>
            <a:off x="6509613" y="5334609"/>
            <a:ext cx="3250691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滿意度、檢討會、改善追蹤</a:t>
            </a:r>
          </a:p>
        </p:txBody>
      </p:sp>
      <p:sp>
        <p:nvSpPr>
          <p:cNvPr id="30" name="v15-table-cell"/>
          <p:cNvSpPr/>
          <p:nvPr/>
        </p:nvSpPr>
        <p:spPr>
          <a:xfrm>
            <a:off x="9760305" y="5334609"/>
            <a:ext cx="1733702" cy="791870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P.60-P.61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EA128A94-768D-4795-B9EE-90A8D7EE32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0BF3FA0C-423A-42A9-910D-73BC358F91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8669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250675B2-2F0B-41C3-9FDF-92F5D1D640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6002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5DB65642-F076-45B9-831C-C81647EC94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需求來源與代表課程定位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26B3BB64-BCBF-4F09-8B8C-53D45F2E69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彙整航港局制度、企業端需求與個人端問卷，作為動力小船代表課程之需求分析依據。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0AC94F0B-EDAF-42A8-B3CE-38BE5A6A56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35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63228A70-9070-45C9-B033-7C9DBF6084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47875"/>
            <a:ext cx="3333750" cy="2076450"/>
          </a:xfrm>
          <a:prstGeom xmlns:a="http://schemas.openxmlformats.org/drawingml/2006/main" prst="roundRect">
            <a:avLst>
              <a:gd name="adj" fmla="val 5505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C65C3EC1-DA25-43D4-96F4-F3660347CB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200275"/>
            <a:ext cx="112395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8D188BAC-D6C5-4456-86E2-9255A5BE38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2247900"/>
            <a:ext cx="857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制度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A84D94AF-585D-4198-80BB-8D629FC1A4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2581275"/>
            <a:ext cx="29146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>
              <a:defRPr sz="1725" b="1">
                <a:solidFill>
                  <a:srgbClr val="203A49"/>
                </a:solidFill>
              </a:defRPr>
            </a:pPr>
            <a:r>
              <a:rPr sz="1725" b="1">
                <a:solidFill>
                  <a:srgbClr val="203A49"/>
                </a:solidFill>
              </a:rPr>
              <a:t>航港局證照與評鑑規定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AF80C9CC-8167-474D-B37E-4BDE51E924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019425"/>
            <a:ext cx="2914650" cy="933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0">
                <a:solidFill>
                  <a:srgbClr val="60717C"/>
                </a:solidFill>
              </a:defRPr>
            </a:pPr>
            <a:r>
              <a:rPr sz="1200" b="0">
                <a:solidFill>
                  <a:srgbClr val="60717C"/>
                </a:solidFill>
              </a:rPr>
              <a:t>依航港局考照、訓練機構評鑑與遊艇/動力小船管理規則，建立動力小船證照課程的合規與基本能力要求。</a:t>
            </a:r>
          </a:p>
        </p:txBody>
      </p:sp>
      <p:sp>
        <p:nvSpPr>
          <p:cNvPr id="12" name="card-bg">
            <a:extLst xmlns:a="http://schemas.openxmlformats.org/drawingml/2006/main">
              <a:ext uri="{FF2B5EF4-FFF2-40B4-BE49-F238E27FC236}">
                <a16:creationId xmlns:a16="http://schemas.microsoft.com/office/drawing/2014/main" id="{5A719A18-9216-4B21-81CE-560DBE7062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29125" y="2047875"/>
            <a:ext cx="3333750" cy="2076450"/>
          </a:xfrm>
          <a:prstGeom xmlns:a="http://schemas.openxmlformats.org/drawingml/2006/main" prst="roundRect">
            <a:avLst>
              <a:gd name="adj" fmla="val 5505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8847189A-73FB-4FC9-86A1-420E87E6AB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00575" y="2200275"/>
            <a:ext cx="112395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43DA5E11-9980-4C80-8F2F-11A4EFB240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33925" y="2247900"/>
            <a:ext cx="857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企業</a:t>
            </a:r>
          </a:p>
        </p:txBody>
      </p:sp>
      <p:sp>
        <p:nvSpPr>
          <p:cNvPr id="15" name="card-title">
            <a:extLst xmlns:a="http://schemas.openxmlformats.org/drawingml/2006/main">
              <a:ext uri="{FF2B5EF4-FFF2-40B4-BE49-F238E27FC236}">
                <a16:creationId xmlns:a16="http://schemas.microsoft.com/office/drawing/2014/main" id="{6DD11F67-F1CB-4114-B6AA-0D1841596F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2581275"/>
            <a:ext cx="29146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>
              <a:defRPr sz="1725" b="1">
                <a:solidFill>
                  <a:srgbClr val="203A49"/>
                </a:solidFill>
              </a:defRPr>
            </a:pPr>
            <a:r>
              <a:rPr sz="1725" b="1"/>
              <a:t>企業需求彙整</a:t>
            </a:r>
          </a:p>
        </p:txBody>
      </p:sp>
      <p:sp>
        <p:nvSpPr>
          <p:cNvPr id="16" name="card-body">
            <a:extLst xmlns:a="http://schemas.openxmlformats.org/drawingml/2006/main">
              <a:ext uri="{FF2B5EF4-FFF2-40B4-BE49-F238E27FC236}">
                <a16:creationId xmlns:a16="http://schemas.microsoft.com/office/drawing/2014/main" id="{25AA8E4F-963E-47DB-ADE3-61BC8696B2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3019425"/>
            <a:ext cx="2914650" cy="933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0">
                <a:solidFill>
                  <a:srgbClr val="60717C"/>
                </a:solidFill>
              </a:defRPr>
            </a:pPr>
            <a:r>
              <a:rPr sz="1050" b="0">
                <a:solidFill>
                  <a:srgbClr val="60717C"/>
                </a:solidFill>
              </a:rPr>
              <a:t>企業端需求以海事任務執行、專案人力培訓為主（各 75%）；無人船操作、SOP 建置與法規證照需求各 50%，期待能力聚焦安全判斷、基本操作與異常處理。</a:t>
            </a:r>
          </a:p>
        </p:txBody>
      </p:sp>
      <p:sp>
        <p:nvSpPr>
          <p:cNvPr id="17" name="card-bg">
            <a:extLst xmlns:a="http://schemas.openxmlformats.org/drawingml/2006/main">
              <a:ext uri="{FF2B5EF4-FFF2-40B4-BE49-F238E27FC236}">
                <a16:creationId xmlns:a16="http://schemas.microsoft.com/office/drawing/2014/main" id="{119856A9-4A08-4A14-9569-9A0EFE544D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0" y="2047875"/>
            <a:ext cx="3333750" cy="2076450"/>
          </a:xfrm>
          <a:prstGeom xmlns:a="http://schemas.openxmlformats.org/drawingml/2006/main" prst="roundRect">
            <a:avLst>
              <a:gd name="adj" fmla="val 5505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8" name="pill-bg">
            <a:extLst xmlns:a="http://schemas.openxmlformats.org/drawingml/2006/main">
              <a:ext uri="{FF2B5EF4-FFF2-40B4-BE49-F238E27FC236}">
                <a16:creationId xmlns:a16="http://schemas.microsoft.com/office/drawing/2014/main" id="{4A35EBC4-A7B2-459C-8A62-EFD26F524A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62950" y="2200275"/>
            <a:ext cx="112395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9" name="pill-text">
            <a:extLst xmlns:a="http://schemas.openxmlformats.org/drawingml/2006/main">
              <a:ext uri="{FF2B5EF4-FFF2-40B4-BE49-F238E27FC236}">
                <a16:creationId xmlns:a16="http://schemas.microsoft.com/office/drawing/2014/main" id="{CD0EA4CC-2786-4FAE-A9B2-03F2AFD1E8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96300" y="2247900"/>
            <a:ext cx="857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個人</a:t>
            </a:r>
          </a:p>
        </p:txBody>
      </p:sp>
      <p:sp>
        <p:nvSpPr>
          <p:cNvPr id="20" name="card-title">
            <a:extLst xmlns:a="http://schemas.openxmlformats.org/drawingml/2006/main">
              <a:ext uri="{FF2B5EF4-FFF2-40B4-BE49-F238E27FC236}">
                <a16:creationId xmlns:a16="http://schemas.microsoft.com/office/drawing/2014/main" id="{830761A6-77AB-42B3-9E3B-A25DDD91EF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1050" y="2581275"/>
            <a:ext cx="29146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>
              <a:defRPr sz="1725" b="1">
                <a:solidFill>
                  <a:srgbClr val="203A49"/>
                </a:solidFill>
              </a:defRPr>
            </a:pPr>
            <a:r>
              <a:rPr sz="1725" b="1"/>
              <a:t>學員需求彙整</a:t>
            </a:r>
          </a:p>
        </p:txBody>
      </p:sp>
      <p:sp>
        <p:nvSpPr>
          <p:cNvPr id="21" name="card-body">
            <a:extLst xmlns:a="http://schemas.openxmlformats.org/drawingml/2006/main">
              <a:ext uri="{FF2B5EF4-FFF2-40B4-BE49-F238E27FC236}">
                <a16:creationId xmlns:a16="http://schemas.microsoft.com/office/drawing/2014/main" id="{916690D6-39CB-41F8-8E27-0F6FBC2183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1050" y="3019425"/>
            <a:ext cx="2914650" cy="933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0">
                <a:solidFill>
                  <a:srgbClr val="60717C"/>
                </a:solidFill>
              </a:defRPr>
            </a:pPr>
            <a:r>
              <a:rPr sz="1050" b="0">
                <a:solidFill>
                  <a:srgbClr val="60717C"/>
                </a:solidFill>
              </a:rPr>
              <a:t>個人端 120 份問卷顯示，學習動機以提升安全觀念（87.5%）與增加實務操作能力（62.5%）最高；能力缺口集中安全風險判斷、異常處理與航程規劃。</a:t>
            </a:r>
          </a:p>
        </p:txBody>
      </p:sp>
    </p:spTree>
    <p:extLst>
      <p:ext uri="{BB962C8B-B14F-4D97-AF65-F5344CB8AC3E}">
        <p14:creationId xmlns:p14="http://schemas.microsoft.com/office/powerpoint/2010/main" val="1549341534"/>
      </p:ext>
    </p:extLst>
  </p:cSld>
</p:sld>
</file>

<file path=ppt/slides/slide36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602DB268-F84E-4201-95FD-3B508AB3FC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C13B315E-8ED5-44EC-884A-87C2D6CDC3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8669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38076AAD-9C48-4AC8-8794-9AD7361AD3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6002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04A474BF-7AC5-4F14-9A1D-6292625F61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航港局考照與辦訓依據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02A2AD98-F99D-4941-96AE-4532C87AA6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彙整航港局考照專區、測驗須知與評鑑作業要點，作為課程法規與辦訓依據。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E4FFE904-7419-4494-9EE5-023B4D9A28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36</a:t>
            </a:r>
          </a:p>
        </p:txBody>
      </p:sp>
      <p:sp>
        <p:nvSpPr>
          <p:cNvPr id="7" name="table-bg">
            <a:extLst xmlns:a="http://schemas.openxmlformats.org/drawingml/2006/main">
              <a:ext uri="{FF2B5EF4-FFF2-40B4-BE49-F238E27FC236}">
                <a16:creationId xmlns:a16="http://schemas.microsoft.com/office/drawing/2014/main" id="{48686817-F922-4CF1-B7D5-6ACD35F39F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00250"/>
            <a:ext cx="5715000" cy="2876550"/>
          </a:xfrm>
          <a:prstGeom xmlns:a="http://schemas.openxmlformats.org/drawingml/2006/main" prst="roundRect">
            <a:avLst>
              <a:gd name="adj" fmla="val 3974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table-header">
            <a:extLst xmlns:a="http://schemas.openxmlformats.org/drawingml/2006/main">
              <a:ext uri="{FF2B5EF4-FFF2-40B4-BE49-F238E27FC236}">
                <a16:creationId xmlns:a16="http://schemas.microsoft.com/office/drawing/2014/main" id="{04E0FC98-3349-4366-BE78-5D8305F78E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00250"/>
            <a:ext cx="5715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3A49"/>
          </a:solidFill>
          <a:ln xmlns:a="http://schemas.openxmlformats.org/drawingml/2006/main" w="9525">
            <a:solidFill>
              <a:srgbClr val="203A49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table-cell">
            <a:extLst xmlns:a="http://schemas.openxmlformats.org/drawingml/2006/main">
              <a:ext uri="{FF2B5EF4-FFF2-40B4-BE49-F238E27FC236}">
                <a16:creationId xmlns:a16="http://schemas.microsoft.com/office/drawing/2014/main" id="{8140A106-203B-43ED-92AA-92A3321E90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2066925"/>
            <a:ext cx="12001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依據類型</a:t>
            </a:r>
          </a:p>
        </p:txBody>
      </p:sp>
      <p:sp>
        <p:nvSpPr>
          <p:cNvPr id="10" name="table-line">
            <a:extLst xmlns:a="http://schemas.openxmlformats.org/drawingml/2006/main">
              <a:ext uri="{FF2B5EF4-FFF2-40B4-BE49-F238E27FC236}">
                <a16:creationId xmlns:a16="http://schemas.microsoft.com/office/drawing/2014/main" id="{ECA72B24-B593-4E95-A22C-E53B630E94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2085975"/>
            <a:ext cx="9525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table-cell">
            <a:extLst xmlns:a="http://schemas.openxmlformats.org/drawingml/2006/main">
              <a:ext uri="{FF2B5EF4-FFF2-40B4-BE49-F238E27FC236}">
                <a16:creationId xmlns:a16="http://schemas.microsoft.com/office/drawing/2014/main" id="{454037D0-9991-4F8A-9ACD-1BE5D852BE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2066925"/>
            <a:ext cx="40576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正式提報說明</a:t>
            </a:r>
          </a:p>
        </p:txBody>
      </p:sp>
      <p:sp>
        <p:nvSpPr>
          <p:cNvPr id="12" name="table-cell">
            <a:extLst xmlns:a="http://schemas.openxmlformats.org/drawingml/2006/main">
              <a:ext uri="{FF2B5EF4-FFF2-40B4-BE49-F238E27FC236}">
                <a16:creationId xmlns:a16="http://schemas.microsoft.com/office/drawing/2014/main" id="{28F651FD-678E-41A3-9823-06717787FB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2486025"/>
            <a:ext cx="1200150" cy="704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考照需求來源</a:t>
            </a:r>
          </a:p>
        </p:txBody>
      </p:sp>
      <p:sp>
        <p:nvSpPr>
          <p:cNvPr id="13" name="table-line">
            <a:extLst xmlns:a="http://schemas.openxmlformats.org/drawingml/2006/main">
              <a:ext uri="{FF2B5EF4-FFF2-40B4-BE49-F238E27FC236}">
                <a16:creationId xmlns:a16="http://schemas.microsoft.com/office/drawing/2014/main" id="{15C67D3C-9673-49E0-BA29-80FFA80A13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2505075"/>
            <a:ext cx="9525" cy="647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table-cell">
            <a:extLst xmlns:a="http://schemas.openxmlformats.org/drawingml/2006/main">
              <a:ext uri="{FF2B5EF4-FFF2-40B4-BE49-F238E27FC236}">
                <a16:creationId xmlns:a16="http://schemas.microsoft.com/office/drawing/2014/main" id="{7CA153B3-1D33-40D5-B7DA-24D688D10D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2486025"/>
            <a:ext cx="4057650" cy="704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航港局「遊艇動力小船考照」專區列示測驗預定計畫、題庫、表單、法規及報名須知，是考照輔導駕訓班的制度需求來源。</a:t>
            </a:r>
          </a:p>
        </p:txBody>
      </p:sp>
      <p:sp>
        <p:nvSpPr>
          <p:cNvPr id="15" name="table-cell">
            <a:extLst xmlns:a="http://schemas.openxmlformats.org/drawingml/2006/main">
              <a:ext uri="{FF2B5EF4-FFF2-40B4-BE49-F238E27FC236}">
                <a16:creationId xmlns:a16="http://schemas.microsoft.com/office/drawing/2014/main" id="{3EB3BB2F-FBEF-42AD-A12D-FEB29D8784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3305175"/>
            <a:ext cx="1200150" cy="704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辦訓資格依據</a:t>
            </a:r>
          </a:p>
        </p:txBody>
      </p:sp>
      <p:sp>
        <p:nvSpPr>
          <p:cNvPr id="16" name="table-line">
            <a:extLst xmlns:a="http://schemas.openxmlformats.org/drawingml/2006/main">
              <a:ext uri="{FF2B5EF4-FFF2-40B4-BE49-F238E27FC236}">
                <a16:creationId xmlns:a16="http://schemas.microsoft.com/office/drawing/2014/main" id="{A8956D58-B7D0-4A45-BBAF-BA7277C96A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3324225"/>
            <a:ext cx="9525" cy="647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7" name="table-cell">
            <a:extLst xmlns:a="http://schemas.openxmlformats.org/drawingml/2006/main">
              <a:ext uri="{FF2B5EF4-FFF2-40B4-BE49-F238E27FC236}">
                <a16:creationId xmlns:a16="http://schemas.microsoft.com/office/drawing/2014/main" id="{C674E78E-448F-4A45-81B8-A2ADD9E64B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3305175"/>
            <a:ext cx="4057650" cy="704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交通部航港局訓練機構評鑑作業要點，可對應訓練機構資格、文件檢核、評鑑及辦訓管理要求。</a:t>
            </a:r>
          </a:p>
        </p:txBody>
      </p:sp>
      <p:sp>
        <p:nvSpPr>
          <p:cNvPr id="18" name="table-cell">
            <a:extLst xmlns:a="http://schemas.openxmlformats.org/drawingml/2006/main">
              <a:ext uri="{FF2B5EF4-FFF2-40B4-BE49-F238E27FC236}">
                <a16:creationId xmlns:a16="http://schemas.microsoft.com/office/drawing/2014/main" id="{D0C34AC9-65DB-4D9C-AEA3-A48213D5E7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4124325"/>
            <a:ext cx="1200150" cy="704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課程法規依據</a:t>
            </a:r>
          </a:p>
        </p:txBody>
      </p:sp>
      <p:sp>
        <p:nvSpPr>
          <p:cNvPr id="19" name="table-line">
            <a:extLst xmlns:a="http://schemas.openxmlformats.org/drawingml/2006/main">
              <a:ext uri="{FF2B5EF4-FFF2-40B4-BE49-F238E27FC236}">
                <a16:creationId xmlns:a16="http://schemas.microsoft.com/office/drawing/2014/main" id="{834BB14F-2B40-4141-A066-7C79CE6130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4143375"/>
            <a:ext cx="9525" cy="647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0" name="table-cell">
            <a:extLst xmlns:a="http://schemas.openxmlformats.org/drawingml/2006/main">
              <a:ext uri="{FF2B5EF4-FFF2-40B4-BE49-F238E27FC236}">
                <a16:creationId xmlns:a16="http://schemas.microsoft.com/office/drawing/2014/main" id="{F2CF51B2-5B55-453F-8B86-E7150D753C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09800" y="4124325"/>
            <a:ext cx="4057650" cy="704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遊艇與動力小船駕駛管理規則，可對應駕照類別、測驗、訓練機構與管理規範。</a:t>
            </a:r>
          </a:p>
        </p:txBody>
      </p:sp>
      <p:sp>
        <p:nvSpPr>
          <p:cNvPr id="21" name="official-record-card">
            <a:extLst xmlns:a="http://schemas.openxmlformats.org/drawingml/2006/main">
              <a:ext uri="{FF2B5EF4-FFF2-40B4-BE49-F238E27FC236}">
                <a16:creationId xmlns:a16="http://schemas.microsoft.com/office/drawing/2014/main" id="{B495D55C-C5AF-46C8-AB49-029E783C55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10375" y="2000250"/>
            <a:ext cx="4714875" cy="2724150"/>
          </a:xfrm>
          <a:prstGeom xmlns:a="http://schemas.openxmlformats.org/drawingml/2006/main" prst="roundRect">
            <a:avLst>
              <a:gd name="adj" fmla="val 4196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2" name="pill-bg">
            <a:extLst xmlns:a="http://schemas.openxmlformats.org/drawingml/2006/main">
              <a:ext uri="{FF2B5EF4-FFF2-40B4-BE49-F238E27FC236}">
                <a16:creationId xmlns:a16="http://schemas.microsoft.com/office/drawing/2014/main" id="{BEB475EB-2C5C-4278-A1DF-F72C8A8636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43750" y="2247900"/>
            <a:ext cx="2047875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3" name="pill-text">
            <a:extLst xmlns:a="http://schemas.openxmlformats.org/drawingml/2006/main">
              <a:ext uri="{FF2B5EF4-FFF2-40B4-BE49-F238E27FC236}">
                <a16:creationId xmlns:a16="http://schemas.microsoft.com/office/drawing/2014/main" id="{C8961CF0-C6B1-43A9-BAEA-5D4BE155A9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77100" y="2295525"/>
            <a:ext cx="1781175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/>
              <a:t>相關文件及紀錄</a:t>
            </a:r>
          </a:p>
        </p:txBody>
      </p:sp>
      <p:sp>
        <p:nvSpPr>
          <p:cNvPr id="24" name="official-record-title">
            <a:extLst xmlns:a="http://schemas.openxmlformats.org/drawingml/2006/main">
              <a:ext uri="{FF2B5EF4-FFF2-40B4-BE49-F238E27FC236}">
                <a16:creationId xmlns:a16="http://schemas.microsoft.com/office/drawing/2014/main" id="{2347FD5C-2B90-4AE9-9664-C74C7FEE99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43750" y="2686050"/>
            <a:ext cx="3333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800" b="1">
                <a:solidFill>
                  <a:srgbClr val="203A49"/>
                </a:solidFill>
              </a:defRPr>
            </a:pPr>
            <a:r>
              <a:rPr sz="1800" b="1">
                <a:solidFill>
                  <a:srgbClr val="203A49"/>
                </a:solidFill>
              </a:rPr>
              <a:t>官方依據與本機保存位置</a:t>
            </a:r>
          </a:p>
        </p:txBody>
      </p:sp>
      <p:sp>
        <p:nvSpPr>
          <p:cNvPr id="25" name="official-record-list">
            <a:extLst xmlns:a="http://schemas.openxmlformats.org/drawingml/2006/main">
              <a:ext uri="{FF2B5EF4-FFF2-40B4-BE49-F238E27FC236}">
                <a16:creationId xmlns:a16="http://schemas.microsoft.com/office/drawing/2014/main" id="{51CE0184-DBED-4467-9EA6-8D747C3FD0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43750" y="3190875"/>
            <a:ext cx="3714750" cy="1104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88" b="0">
                <a:solidFill>
                  <a:srgbClr val="60717C"/>
                </a:solidFill>
              </a:defRPr>
            </a:pPr>
            <a:r>
              <a:rPr sz="1088" b="0">
                <a:solidFill>
                  <a:srgbClr val="60717C"/>
                </a:solidFill>
              </a:rPr>
              <a:t>• 航港局評鑑遊艇與動力小船駕駛訓練機構作業要點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</a:pPr>
            <a:r>
              <a:rPr sz="1088" b="0">
                <a:solidFill>
                  <a:srgbClr val="60717C"/>
                </a:solidFill>
              </a:rPr>
              <a:t>• 遊艇與動力小船駕駛執照測驗報名須知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</a:pPr>
            <a:r>
              <a:rPr sz="1088" b="0">
                <a:solidFill>
                  <a:srgbClr val="60717C"/>
                </a:solidFill>
              </a:rPr>
              <a:t>• 即測即評試場須知、實作測驗須知、筆試補測作業要點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</a:pPr>
            <a:r>
              <a:rPr sz="1088" b="0">
                <a:solidFill>
                  <a:srgbClr val="60717C"/>
                </a:solidFill>
              </a:rPr>
              <a:t>• 本機保存：佐證原始文件/08_航港局_評鑑與測驗規定/</a:t>
            </a:r>
          </a:p>
        </p:txBody>
      </p:sp>
    </p:spTree>
    <p:extLst>
      <p:ext uri="{BB962C8B-B14F-4D97-AF65-F5344CB8AC3E}">
        <p14:creationId xmlns:p14="http://schemas.microsoft.com/office/powerpoint/2010/main" val="1363371796"/>
      </p:ext>
    </p:extLst>
  </p:cSld>
</p:sld>
</file>

<file path=ppt/slides/slide37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918F9A73-32DB-4DD7-8FB9-86E65CC7DA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D983DF35-46CD-4F0F-A0AE-3FA9812AD2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B39DA84A-E569-4B08-89E9-787F11F0AC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E1EFF5F0-CF20-47E8-800F-BA284A3BBC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500" b="1">
                <a:solidFill>
                  <a:srgbClr val="203A49"/>
                </a:solidFill>
                <a:latin typeface="Arial"/>
              </a:rPr>
              <a:t>航港局考照與測驗規定 PDF 截圖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40E04A5E-363B-45D8-9E04-DEF1200AEB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>
                <a:solidFill>
                  <a:srgbClr val="60717C"/>
                </a:solidFill>
                <a:latin typeface="Arial"/>
              </a:rPr>
              <a:t>本頁直接放入官方 PDF 首頁截圖，避免只有文字說明。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D04295C6-86AB-4319-AB31-919A87F49F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37</a:t>
            </a:r>
          </a:p>
        </p:txBody>
      </p:sp>
      <p:sp>
        <p:nvSpPr>
          <p:cNvPr id="7" name="official-appendix-frame">
            <a:extLst xmlns:a="http://schemas.openxmlformats.org/drawingml/2006/main">
              <a:ext uri="{FF2B5EF4-FFF2-40B4-BE49-F238E27FC236}">
                <a16:creationId xmlns:a16="http://schemas.microsoft.com/office/drawing/2014/main" id="{FE8EEB07-2A0B-4A5E-A306-078AC14FAB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773936"/>
            <a:ext cx="10826496" cy="3611880"/>
          </a:xfrm>
          <a:prstGeom xmlns:a="http://schemas.openxmlformats.org/drawingml/2006/main" prst="roundRect">
            <a:avLst>
              <a:gd name="adj" fmla="val 3226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9" name="official-appendix-caption">
            <a:extLst xmlns:a="http://schemas.openxmlformats.org/drawingml/2006/main">
              <a:ext uri="{FF2B5EF4-FFF2-40B4-BE49-F238E27FC236}">
                <a16:creationId xmlns:a16="http://schemas.microsoft.com/office/drawing/2014/main" id="{5F0201F4-57D5-437A-B496-B9351BEEA7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0976" y="5047488"/>
            <a:ext cx="8595360" cy="21945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203A49"/>
                </a:solidFill>
              </a:defRPr>
            </a:pPr>
            <a:r>
              <a:rPr sz="860" b="1">
                <a:solidFill>
                  <a:srgbClr val="203A49"/>
                </a:solidFill>
                <a:latin typeface="Arial"/>
              </a:rPr>
              <a:t>官方 PDF 首頁截圖：報名、測驗、試場、評鑑與補測規定</a:t>
            </a:r>
          </a:p>
        </p:txBody>
      </p:sp>
      <p:sp>
        <p:nvSpPr>
          <p:cNvPr id="10" name="official-appendix-source">
            <a:extLst xmlns:a="http://schemas.openxmlformats.org/drawingml/2006/main">
              <a:ext uri="{FF2B5EF4-FFF2-40B4-BE49-F238E27FC236}">
                <a16:creationId xmlns:a16="http://schemas.microsoft.com/office/drawing/2014/main" id="{283F42A2-6304-4115-80E8-E7E982F732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38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佐證位置：交通部航港局與本機保存 PDF｜文件位置：佐證原始文件/08_航港局_評鑑與測驗規定/</a:t>
            </a:r>
          </a:p>
        </p:txBody>
      </p:sp>
      <p:sp xmlns:a="http://schemas.openxmlformats.org/drawingml/2006/main">
        <p:nvSpPr>
          <p:cNvPr id="11" name="v15-pdf-thumb-bg"/>
          <p:cNvSpPr/>
          <p:nvPr/>
        </p:nvSpPr>
        <p:spPr>
          <a:xfrm>
            <a:off x="914400" y="1874519"/>
            <a:ext cx="3063240" cy="159105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12" name="v15-pdf-thumb-label"/>
          <p:cNvSpPr/>
          <p:nvPr/>
        </p:nvSpPr>
        <p:spPr>
          <a:xfrm>
            <a:off x="1060704" y="2002536"/>
            <a:ext cx="114300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報名須知</a:t>
            </a:r>
          </a:p>
        </p:txBody>
      </p:sp>
      <p:pic xmlns:a="http://schemas.openxmlformats.org/drawingml/2006/main" xmlns:r="http://schemas.openxmlformats.org/officeDocument/2006/relationships">
        <p:nvPicPr>
          <p:cNvPr id="13" name="v15-pdf-thumb" descr="apply_notice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490" y="2313432"/>
            <a:ext cx="679059" cy="960120"/>
          </a:xfrm>
          <a:prstGeom prst="rect">
            <a:avLst/>
          </a:prstGeom>
        </p:spPr>
      </p:pic>
      <p:sp xmlns:a="http://schemas.openxmlformats.org/drawingml/2006/main">
        <p:nvSpPr>
          <p:cNvPr id="14" name="v15-pdf-thumb-bg"/>
          <p:cNvSpPr/>
          <p:nvPr/>
        </p:nvSpPr>
        <p:spPr>
          <a:xfrm>
            <a:off x="4434840" y="1874519"/>
            <a:ext cx="3063240" cy="159105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15" name="v15-pdf-thumb-label"/>
          <p:cNvSpPr/>
          <p:nvPr/>
        </p:nvSpPr>
        <p:spPr>
          <a:xfrm>
            <a:off x="4581144" y="2002536"/>
            <a:ext cx="114300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試場須知</a:t>
            </a:r>
          </a:p>
        </p:txBody>
      </p:sp>
      <p:pic xmlns:a="http://schemas.openxmlformats.org/drawingml/2006/main" xmlns:r="http://schemas.openxmlformats.org/officeDocument/2006/relationships">
        <p:nvPicPr>
          <p:cNvPr id="16" name="v15-pdf-thumb" descr="site_notice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930" y="2313432"/>
            <a:ext cx="679059" cy="960120"/>
          </a:xfrm>
          <a:prstGeom prst="rect">
            <a:avLst/>
          </a:prstGeom>
        </p:spPr>
      </p:pic>
      <p:sp xmlns:a="http://schemas.openxmlformats.org/drawingml/2006/main">
        <p:nvSpPr>
          <p:cNvPr id="17" name="v15-pdf-thumb-bg"/>
          <p:cNvSpPr/>
          <p:nvPr/>
        </p:nvSpPr>
        <p:spPr>
          <a:xfrm>
            <a:off x="7955279" y="1874519"/>
            <a:ext cx="3063240" cy="159105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18" name="v15-pdf-thumb-label"/>
          <p:cNvSpPr/>
          <p:nvPr/>
        </p:nvSpPr>
        <p:spPr>
          <a:xfrm>
            <a:off x="8101583" y="2002536"/>
            <a:ext cx="114300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實作測驗須知</a:t>
            </a:r>
          </a:p>
        </p:txBody>
      </p:sp>
      <p:pic xmlns:a="http://schemas.openxmlformats.org/drawingml/2006/main" xmlns:r="http://schemas.openxmlformats.org/officeDocument/2006/relationships">
        <p:nvPicPr>
          <p:cNvPr id="19" name="v15-pdf-thumb" descr="practice_notice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370" y="2313432"/>
            <a:ext cx="679059" cy="960120"/>
          </a:xfrm>
          <a:prstGeom prst="rect">
            <a:avLst/>
          </a:prstGeom>
        </p:spPr>
      </p:pic>
      <p:sp xmlns:a="http://schemas.openxmlformats.org/drawingml/2006/main">
        <p:nvSpPr>
          <p:cNvPr id="20" name="v15-pdf-thumb-bg"/>
          <p:cNvSpPr/>
          <p:nvPr/>
        </p:nvSpPr>
        <p:spPr>
          <a:xfrm>
            <a:off x="914400" y="3794760"/>
            <a:ext cx="3063240" cy="159105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21" name="v15-pdf-thumb-label"/>
          <p:cNvSpPr/>
          <p:nvPr/>
        </p:nvSpPr>
        <p:spPr>
          <a:xfrm>
            <a:off x="1060704" y="3922776"/>
            <a:ext cx="114300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測驗作業要點</a:t>
            </a:r>
          </a:p>
        </p:txBody>
      </p:sp>
      <p:pic xmlns:a="http://schemas.openxmlformats.org/drawingml/2006/main" xmlns:r="http://schemas.openxmlformats.org/officeDocument/2006/relationships">
        <p:nvPicPr>
          <p:cNvPr id="22" name="v15-pdf-thumb" descr="test_rules-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490" y="4233672"/>
            <a:ext cx="679059" cy="960120"/>
          </a:xfrm>
          <a:prstGeom prst="rect">
            <a:avLst/>
          </a:prstGeom>
        </p:spPr>
      </p:pic>
      <p:sp xmlns:a="http://schemas.openxmlformats.org/drawingml/2006/main">
        <p:nvSpPr>
          <p:cNvPr id="23" name="v15-pdf-thumb-bg"/>
          <p:cNvSpPr/>
          <p:nvPr/>
        </p:nvSpPr>
        <p:spPr>
          <a:xfrm>
            <a:off x="4434840" y="3794760"/>
            <a:ext cx="3063240" cy="159105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24" name="v15-pdf-thumb-label"/>
          <p:cNvSpPr/>
          <p:nvPr/>
        </p:nvSpPr>
        <p:spPr>
          <a:xfrm>
            <a:off x="4581144" y="3922776"/>
            <a:ext cx="114300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評鑑作業要點</a:t>
            </a:r>
          </a:p>
        </p:txBody>
      </p:sp>
      <p:pic xmlns:a="http://schemas.openxmlformats.org/drawingml/2006/main" xmlns:r="http://schemas.openxmlformats.org/officeDocument/2006/relationships">
        <p:nvPicPr>
          <p:cNvPr id="25" name="v15-pdf-thumb" descr="evaluation_rules-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930" y="4233672"/>
            <a:ext cx="679059" cy="960120"/>
          </a:xfrm>
          <a:prstGeom prst="rect">
            <a:avLst/>
          </a:prstGeom>
        </p:spPr>
      </p:pic>
      <p:sp xmlns:a="http://schemas.openxmlformats.org/drawingml/2006/main">
        <p:nvSpPr>
          <p:cNvPr id="26" name="v15-pdf-thumb-bg"/>
          <p:cNvSpPr/>
          <p:nvPr/>
        </p:nvSpPr>
        <p:spPr>
          <a:xfrm>
            <a:off x="7955279" y="3794760"/>
            <a:ext cx="3063240" cy="1591056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27" name="v15-pdf-thumb-label"/>
          <p:cNvSpPr/>
          <p:nvPr/>
        </p:nvSpPr>
        <p:spPr>
          <a:xfrm>
            <a:off x="8101583" y="3922776"/>
            <a:ext cx="114300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筆試補測要點</a:t>
            </a:r>
          </a:p>
        </p:txBody>
      </p:sp>
      <p:pic xmlns:a="http://schemas.openxmlformats.org/drawingml/2006/main" xmlns:r="http://schemas.openxmlformats.org/officeDocument/2006/relationships">
        <p:nvPicPr>
          <p:cNvPr id="28" name="v15-pdf-thumb" descr="written_retest-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7370" y="4233672"/>
            <a:ext cx="679059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21630"/>
      </p:ext>
    </p:extLst>
  </p:cSld>
</p:sld>
</file>

<file path=ppt/slides/slide38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6A70F8C0-1A4B-46A6-991C-C6E3E78685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0ACD659A-8D22-4ADC-8FE9-836E617C41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0BF79178-D8D9-49CC-B84C-80228590E4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D4553866-2809-4ABD-89E0-2D40235F1E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航港局評鑑作業要點首頁截圖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391F32BD-52A7-42F1-80C7-68B6F45895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官方 PDF 列示評鑑依據、行政管理、師資、訓練用船艇、教材教具與問卷分析等查核重點。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A708DD4D-BAAC-4C45-8A96-CC6D3F385E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38</a:t>
            </a:r>
          </a:p>
        </p:txBody>
      </p:sp>
      <p:sp>
        <p:nvSpPr>
          <p:cNvPr id="7" name="official-appendix-frame">
            <a:extLst xmlns:a="http://schemas.openxmlformats.org/drawingml/2006/main">
              <a:ext uri="{FF2B5EF4-FFF2-40B4-BE49-F238E27FC236}">
                <a16:creationId xmlns:a16="http://schemas.microsoft.com/office/drawing/2014/main" id="{56D12848-E532-45A5-BA13-C39213AA15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773936"/>
            <a:ext cx="10826496" cy="3611880"/>
          </a:xfrm>
          <a:prstGeom xmlns:a="http://schemas.openxmlformats.org/drawingml/2006/main" prst="roundRect">
            <a:avLst>
              <a:gd name="adj" fmla="val 3226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1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452c95c908e4c1c"/>
          <a:stretch xmlns:a="http://schemas.openxmlformats.org/drawingml/2006/main"/>
        </p:blipFill>
        <p:spPr>
          <a:xfrm xmlns:a="http://schemas.openxmlformats.org/drawingml/2006/main">
            <a:off x="933450" y="2002952"/>
            <a:ext cx="10325100" cy="2947347"/>
          </a:xfrm>
          <a:prstGeom xmlns:a="http://schemas.openxmlformats.org/drawingml/2006/main" prst="roundRect">
            <a:avLst>
              <a:gd name="adj" fmla="val 2581"/>
            </a:avLst>
          </a:prstGeom>
        </p:spPr>
      </p:pic>
      <p:sp>
        <p:nvSpPr>
          <p:cNvPr id="9" name="official-appendix-caption">
            <a:extLst xmlns:a="http://schemas.openxmlformats.org/drawingml/2006/main">
              <a:ext uri="{FF2B5EF4-FFF2-40B4-BE49-F238E27FC236}">
                <a16:creationId xmlns:a16="http://schemas.microsoft.com/office/drawing/2014/main" id="{DAB59F50-71CE-4CB1-9394-74921D9578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0976" y="5047488"/>
            <a:ext cx="8595360" cy="21945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203A49"/>
                </a:solidFill>
              </a:defRPr>
            </a:pPr>
            <a:r>
              <a:rPr sz="760" b="1">
                <a:solidFill>
                  <a:srgbClr val="203A49"/>
                </a:solidFill>
              </a:rPr>
              <a:t>官方原始 PDF：評鑑作業要點首頁</a:t>
            </a:r>
          </a:p>
        </p:txBody>
      </p:sp>
      <p:sp>
        <p:nvSpPr>
          <p:cNvPr id="10" name="official-appendix-source">
            <a:extLst xmlns:a="http://schemas.openxmlformats.org/drawingml/2006/main">
              <a:ext uri="{FF2B5EF4-FFF2-40B4-BE49-F238E27FC236}">
                <a16:creationId xmlns:a16="http://schemas.microsoft.com/office/drawing/2014/main" id="{6CC9B9CF-CF12-4B58-8AEF-22D2EA02B8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38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佐證位置：交通部航港局公告附件 PDF p.1｜文件：06_航港局_訓練機構評鑑作業要點/交通部航港局評鑑遊艇與動力小船駕駛訓練機構作業要點_1150116修正.pdf</a:t>
            </a:r>
          </a:p>
        </p:txBody>
      </p:sp>
    </p:spTree>
    <p:extLst>
      <p:ext uri="{BB962C8B-B14F-4D97-AF65-F5344CB8AC3E}">
        <p14:creationId xmlns:p14="http://schemas.microsoft.com/office/powerpoint/2010/main" val="852665354"/>
      </p:ext>
    </p:extLst>
  </p:cSld>
</p:sld>
</file>

<file path=ppt/slides/slide39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EC040B6B-C543-4723-8AEB-F32EFB0E9C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BFDA3BC8-1D13-4E24-839D-F49D4A84EA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17B7D44C-4C39-4DBA-980D-10E8792BBA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E80D7F1B-DCF4-49DC-9EAE-4E87CDE178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遊艇與動力小船駕駛管理規則首頁截圖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83721C4D-9FCA-4E7C-8884-7A3195C743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法規全文 PDF 列示駕駛資格、訓練機構、測驗、執照與航行管理依據，作為課程法規基礎。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D474B415-49E0-4692-A5A9-C5670A5D85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39</a:t>
            </a:r>
          </a:p>
        </p:txBody>
      </p:sp>
      <p:sp>
        <p:nvSpPr>
          <p:cNvPr id="7" name="official-appendix-frame">
            <a:extLst xmlns:a="http://schemas.openxmlformats.org/drawingml/2006/main">
              <a:ext uri="{FF2B5EF4-FFF2-40B4-BE49-F238E27FC236}">
                <a16:creationId xmlns:a16="http://schemas.microsoft.com/office/drawing/2014/main" id="{ABFC5E57-BB4E-47A3-885B-2E9B5218A8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773936"/>
            <a:ext cx="10826496" cy="3611880"/>
          </a:xfrm>
          <a:prstGeom xmlns:a="http://schemas.openxmlformats.org/drawingml/2006/main" prst="roundRect">
            <a:avLst>
              <a:gd name="adj" fmla="val 3226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1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596b0efcbc2416f"/>
          <a:stretch xmlns:a="http://schemas.openxmlformats.org/drawingml/2006/main"/>
        </p:blipFill>
        <p:spPr>
          <a:xfrm xmlns:a="http://schemas.openxmlformats.org/drawingml/2006/main">
            <a:off x="933450" y="2002952"/>
            <a:ext cx="10325100" cy="2947347"/>
          </a:xfrm>
          <a:prstGeom xmlns:a="http://schemas.openxmlformats.org/drawingml/2006/main" prst="roundRect">
            <a:avLst>
              <a:gd name="adj" fmla="val 2581"/>
            </a:avLst>
          </a:prstGeom>
        </p:spPr>
      </p:pic>
      <p:sp>
        <p:nvSpPr>
          <p:cNvPr id="9" name="official-appendix-caption">
            <a:extLst xmlns:a="http://schemas.openxmlformats.org/drawingml/2006/main">
              <a:ext uri="{FF2B5EF4-FFF2-40B4-BE49-F238E27FC236}">
                <a16:creationId xmlns:a16="http://schemas.microsoft.com/office/drawing/2014/main" id="{21043820-ED50-4942-B90A-C39E5AF807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0976" y="5047488"/>
            <a:ext cx="8595360" cy="21945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203A49"/>
                </a:solidFill>
              </a:defRPr>
            </a:pPr>
            <a:r>
              <a:rPr sz="760" b="1">
                <a:solidFill>
                  <a:srgbClr val="203A49"/>
                </a:solidFill>
              </a:rPr>
              <a:t>法規原始文件：首頁與修正日期</a:t>
            </a:r>
          </a:p>
        </p:txBody>
      </p:sp>
      <p:sp>
        <p:nvSpPr>
          <p:cNvPr id="10" name="official-appendix-source">
            <a:extLst xmlns:a="http://schemas.openxmlformats.org/drawingml/2006/main">
              <a:ext uri="{FF2B5EF4-FFF2-40B4-BE49-F238E27FC236}">
                <a16:creationId xmlns:a16="http://schemas.microsoft.com/office/drawing/2014/main" id="{BD441A6F-5B39-4447-8838-D4BE3E5E6C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38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佐證位置：全國法規資料庫／交通部法規檢索 PDF p.1｜文件：07_交通法規_遊艇與動力小船駕駛管理規則/遊艇與動力小船駕駛管理規則.pdf</a:t>
            </a:r>
          </a:p>
        </p:txBody>
      </p:sp>
    </p:spTree>
    <p:extLst>
      <p:ext uri="{BB962C8B-B14F-4D97-AF65-F5344CB8AC3E}">
        <p14:creationId xmlns:p14="http://schemas.microsoft.com/office/powerpoint/2010/main" val="1487511664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A0797A9A-A4EE-4DFE-B8B1-029009663F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B63E163D-2B18-4F48-B711-EC730C6FEE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8669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AF5A6CBE-5BC8-4D11-B37A-F228C1A14B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6002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壹、單位基本資料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0D0EDC9A-271E-4C7D-816C-02D9A80EE6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單位介紹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7EDFE0D3-59DF-4446-B2B4-3FDE24133C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鯤航國際有限公司以臺南安平為基地，提供遊艇與動力小船駕訓及海事服務。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3120E9E7-9B95-484C-B59C-5CE0A93CA6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04</a:t>
            </a:r>
          </a:p>
        </p:txBody>
      </p:sp>
      <p:sp>
        <p:nvSpPr>
          <p:cNvPr id="7" name="intro-photo-shadow">
            <a:extLst xmlns:a="http://schemas.openxmlformats.org/drawingml/2006/main">
              <a:ext uri="{FF2B5EF4-FFF2-40B4-BE49-F238E27FC236}">
                <a16:creationId xmlns:a16="http://schemas.microsoft.com/office/drawing/2014/main" id="{94468049-72C1-4D38-8C7D-DAF346DD0C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952625"/>
            <a:ext cx="5334000" cy="371475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1547e8421664e0a"/>
          <a:srcRect xmlns:a="http://schemas.openxmlformats.org/drawingml/2006/main" l="2046" t="0" r="2046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1952625"/>
            <a:ext cx="5334000" cy="3714750"/>
          </a:xfrm>
          <a:prstGeom xmlns:a="http://schemas.openxmlformats.org/drawingml/2006/main" prst="roundRect">
            <a:avLst>
              <a:gd name="adj" fmla="val 3077"/>
            </a:avLst>
          </a:prstGeom>
        </p:spPr>
      </p:pic>
      <p:sp>
        <p:nvSpPr>
          <p:cNvPr id="9" name="intro-copy-bg">
            <a:extLst xmlns:a="http://schemas.openxmlformats.org/drawingml/2006/main">
              <a:ext uri="{FF2B5EF4-FFF2-40B4-BE49-F238E27FC236}">
                <a16:creationId xmlns:a16="http://schemas.microsoft.com/office/drawing/2014/main" id="{F5A75731-224D-4FCD-A006-710F09D4E2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34125" y="1952625"/>
            <a:ext cx="5191125" cy="371475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0" name="pill-bg">
            <a:extLst xmlns:a="http://schemas.openxmlformats.org/drawingml/2006/main">
              <a:ext uri="{FF2B5EF4-FFF2-40B4-BE49-F238E27FC236}">
                <a16:creationId xmlns:a16="http://schemas.microsoft.com/office/drawing/2014/main" id="{81A73470-3C20-40C2-84AD-0BA835549C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220980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pill-text">
            <a:extLst xmlns:a="http://schemas.openxmlformats.org/drawingml/2006/main">
              <a:ext uri="{FF2B5EF4-FFF2-40B4-BE49-F238E27FC236}">
                <a16:creationId xmlns:a16="http://schemas.microsoft.com/office/drawing/2014/main" id="{DFD71DDB-0297-4C39-BEE8-21C8C8B3B6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225742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Kunhang Marine</a:t>
            </a:r>
          </a:p>
        </p:txBody>
      </p:sp>
      <p:sp>
        <p:nvSpPr>
          <p:cNvPr id="12" name="intro-company-name">
            <a:extLst xmlns:a="http://schemas.openxmlformats.org/drawingml/2006/main">
              <a:ext uri="{FF2B5EF4-FFF2-40B4-BE49-F238E27FC236}">
                <a16:creationId xmlns:a16="http://schemas.microsoft.com/office/drawing/2014/main" id="{A5F12F7A-A031-41E9-9FE4-AC6DB4B8EB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2647950"/>
            <a:ext cx="409575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100" b="1">
                <a:solidFill>
                  <a:srgbClr val="203A49"/>
                </a:solidFill>
              </a:defRPr>
            </a:pPr>
            <a:r>
              <a:rPr sz="2100" b="1">
                <a:solidFill>
                  <a:srgbClr val="203A49"/>
                </a:solidFill>
              </a:rPr>
              <a:t>鯤航國際有限公司</a:t>
            </a:r>
          </a:p>
        </p:txBody>
      </p:sp>
      <p:sp>
        <p:nvSpPr>
          <p:cNvPr id="13" name="intro-company-body">
            <a:extLst xmlns:a="http://schemas.openxmlformats.org/drawingml/2006/main">
              <a:ext uri="{FF2B5EF4-FFF2-40B4-BE49-F238E27FC236}">
                <a16:creationId xmlns:a16="http://schemas.microsoft.com/office/drawing/2014/main" id="{08632B2B-70EA-4174-A999-8BD0C79FA3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3136392"/>
            <a:ext cx="4286250" cy="69494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275" b="0">
                <a:solidFill>
                  <a:srgbClr val="60717C"/>
                </a:solidFill>
              </a:defRPr>
            </a:pPr>
            <a:r>
              <a:rPr sz="1000" b="0">
                <a:solidFill>
                  <a:srgbClr val="60717C"/>
                </a:solidFill>
              </a:rPr>
              <a:t>深耕航海訓練與海事服務，鯤航以系統化教育訓練推動遊艇與動力小船駕訓，協助學員取得合法駕照並安全進入海上生活。</a:t>
            </a:r>
          </a:p>
        </p:txBody>
      </p:sp>
      <p:sp>
        <p:nvSpPr>
          <p:cNvPr id="14" name="intro-info-row">
            <a:extLst xmlns:a="http://schemas.openxmlformats.org/drawingml/2006/main">
              <a:ext uri="{FF2B5EF4-FFF2-40B4-BE49-F238E27FC236}">
                <a16:creationId xmlns:a16="http://schemas.microsoft.com/office/drawing/2014/main" id="{A751FE46-9F57-4398-8A0D-AFE417808E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4187952"/>
            <a:ext cx="4286250" cy="384048"/>
          </a:xfrm>
          <a:prstGeom xmlns:a="http://schemas.openxmlformats.org/drawingml/2006/main" prst="roundRect">
            <a:avLst>
              <a:gd name="adj" fmla="val 31579"/>
            </a:avLst>
          </a:prstGeom>
          <a:solidFill xmlns:a="http://schemas.openxmlformats.org/drawingml/2006/main">
            <a:srgbClr val="F8FBFC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5" name="intro-info-label">
            <a:extLst xmlns:a="http://schemas.openxmlformats.org/drawingml/2006/main">
              <a:ext uri="{FF2B5EF4-FFF2-40B4-BE49-F238E27FC236}">
                <a16:creationId xmlns:a16="http://schemas.microsoft.com/office/drawing/2014/main" id="{B7A8B9A4-8274-4EB5-9BCB-BF3E933943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77050" y="4270248"/>
            <a:ext cx="781050" cy="25603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07C84"/>
                </a:solidFill>
              </a:defRPr>
            </a:pPr>
            <a:r>
              <a:rPr sz="860" b="1">
                <a:solidFill>
                  <a:srgbClr val="407C84"/>
                </a:solidFill>
              </a:rPr>
              <a:t>所在地</a:t>
            </a:r>
          </a:p>
        </p:txBody>
      </p:sp>
      <p:sp>
        <p:nvSpPr>
          <p:cNvPr id="16" name="intro-info-value">
            <a:extLst xmlns:a="http://schemas.openxmlformats.org/drawingml/2006/main">
              <a:ext uri="{FF2B5EF4-FFF2-40B4-BE49-F238E27FC236}">
                <a16:creationId xmlns:a16="http://schemas.microsoft.com/office/drawing/2014/main" id="{7CB3B48C-40C8-4D16-8246-B382C89121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4261104"/>
            <a:ext cx="2857500" cy="27432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60" b="0">
                <a:solidFill>
                  <a:srgbClr val="203A49"/>
                </a:solidFill>
              </a:rPr>
              <a:t>臺南市安平區華平路 721 號 1 樓</a:t>
            </a:r>
          </a:p>
        </p:txBody>
      </p:sp>
      <p:sp>
        <p:nvSpPr>
          <p:cNvPr id="17" name="intro-info-row">
            <a:extLst xmlns:a="http://schemas.openxmlformats.org/drawingml/2006/main">
              <a:ext uri="{FF2B5EF4-FFF2-40B4-BE49-F238E27FC236}">
                <a16:creationId xmlns:a16="http://schemas.microsoft.com/office/drawing/2014/main" id="{DE251927-46F5-4381-8C65-61410F8479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4736592"/>
            <a:ext cx="4286250" cy="384048"/>
          </a:xfrm>
          <a:prstGeom xmlns:a="http://schemas.openxmlformats.org/drawingml/2006/main" prst="roundRect">
            <a:avLst>
              <a:gd name="adj" fmla="val 31579"/>
            </a:avLst>
          </a:prstGeom>
          <a:solidFill xmlns:a="http://schemas.openxmlformats.org/drawingml/2006/main">
            <a:srgbClr val="F8FBFC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intro-info-label">
            <a:extLst xmlns:a="http://schemas.openxmlformats.org/drawingml/2006/main">
              <a:ext uri="{FF2B5EF4-FFF2-40B4-BE49-F238E27FC236}">
                <a16:creationId xmlns:a16="http://schemas.microsoft.com/office/drawing/2014/main" id="{3631B6C3-1144-48EB-8224-AC841A4C11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77050" y="4818888"/>
            <a:ext cx="781050" cy="25603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07C84"/>
                </a:solidFill>
              </a:defRPr>
            </a:pPr>
            <a:r>
              <a:rPr sz="860" b="1">
                <a:solidFill>
                  <a:srgbClr val="407C84"/>
                </a:solidFill>
              </a:rPr>
              <a:t>服務範圍</a:t>
            </a:r>
          </a:p>
        </p:txBody>
      </p:sp>
      <p:sp>
        <p:nvSpPr>
          <p:cNvPr id="19" name="intro-info-value">
            <a:extLst xmlns:a="http://schemas.openxmlformats.org/drawingml/2006/main">
              <a:ext uri="{FF2B5EF4-FFF2-40B4-BE49-F238E27FC236}">
                <a16:creationId xmlns:a16="http://schemas.microsoft.com/office/drawing/2014/main" id="{E1049E25-41CE-4216-BBA2-943398C089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4809744"/>
            <a:ext cx="2857500" cy="27432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1E2A32"/>
                </a:solidFill>
              </a:defRPr>
            </a:pPr>
            <a:r>
              <a:rPr sz="860" b="0">
                <a:solidFill>
                  <a:srgbClr val="203A49"/>
                </a:solidFill>
              </a:rPr>
              <a:t>考照訓練、船舶買賣、維修代管</a:t>
            </a:r>
          </a:p>
        </p:txBody>
      </p:sp>
    </p:spTree>
    <p:extLst>
      <p:ext uri="{BB962C8B-B14F-4D97-AF65-F5344CB8AC3E}">
        <p14:creationId xmlns:p14="http://schemas.microsoft.com/office/powerpoint/2010/main" val="124603880"/>
      </p:ext>
    </p:extLst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需求調查統計報告截圖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企業端與個人端需求資料作為需求來源、能力缺口與課程設計依據。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40</a:t>
            </a:r>
          </a:p>
        </p:txBody>
      </p:sp>
      <p:sp>
        <p:nvSpPr>
          <p:cNvPr id="7" name="v15-demand-shot-bg"/>
          <p:cNvSpPr/>
          <p:nvPr/>
        </p:nvSpPr>
        <p:spPr>
          <a:xfrm>
            <a:off x="777240" y="1737360"/>
            <a:ext cx="6903720" cy="4434840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v15-demand-shot" descr="demand_report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41" y="1874519"/>
            <a:ext cx="5524341" cy="4160520"/>
          </a:xfrm>
          <a:prstGeom prst="rect">
            <a:avLst/>
          </a:prstGeom>
        </p:spPr>
      </p:pic>
      <p:sp>
        <p:nvSpPr>
          <p:cNvPr id="9" name="v15-table-header"/>
          <p:cNvSpPr/>
          <p:nvPr/>
        </p:nvSpPr>
        <p:spPr>
          <a:xfrm>
            <a:off x="7882127" y="1828800"/>
            <a:ext cx="934516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00" b="1">
                <a:solidFill>
                  <a:srgbClr val="FFFFFF"/>
                </a:solidFill>
                <a:latin typeface="Arial"/>
              </a:rPr>
              <a:t>來源</a:t>
            </a:r>
          </a:p>
        </p:txBody>
      </p:sp>
      <p:sp>
        <p:nvSpPr>
          <p:cNvPr id="10" name="v15-table-header"/>
          <p:cNvSpPr/>
          <p:nvPr/>
        </p:nvSpPr>
        <p:spPr>
          <a:xfrm>
            <a:off x="8816644" y="1828800"/>
            <a:ext cx="2403043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00" b="1">
                <a:solidFill>
                  <a:srgbClr val="FFFFFF"/>
                </a:solidFill>
                <a:latin typeface="Arial"/>
              </a:rPr>
              <a:t>摘要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7882127" y="2212848"/>
            <a:ext cx="934516" cy="8168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60" b="1">
                <a:solidFill>
                  <a:srgbClr val="203A49"/>
                </a:solidFill>
                <a:latin typeface="Arial"/>
              </a:rPr>
              <a:t>企業端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816644" y="2212848"/>
            <a:ext cx="2403043" cy="8168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60" b="0">
                <a:solidFill>
                  <a:srgbClr val="60717C"/>
                </a:solidFill>
                <a:latin typeface="Arial"/>
              </a:rPr>
              <a:t>海事任務執行、專案人力培訓各 75%；無人船操作、SOP 與法規證照各 50%。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7882127" y="3029712"/>
            <a:ext cx="934516" cy="8168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60" b="1">
                <a:solidFill>
                  <a:srgbClr val="203A49"/>
                </a:solidFill>
                <a:latin typeface="Arial"/>
              </a:rPr>
              <a:t>個人端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8816644" y="3029712"/>
            <a:ext cx="2403043" cy="8168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60" b="0">
                <a:solidFill>
                  <a:srgbClr val="60717C"/>
                </a:solidFill>
                <a:latin typeface="Arial"/>
              </a:rPr>
              <a:t>安全觀念 87.5%、實務操作 62.5%，能力缺口集中於安全判斷、異常處理與航程規劃。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882127" y="3846576"/>
            <a:ext cx="934516" cy="8168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60" b="1">
                <a:solidFill>
                  <a:srgbClr val="203A49"/>
                </a:solidFill>
                <a:latin typeface="Arial"/>
              </a:rPr>
              <a:t>應用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8816644" y="3846576"/>
            <a:ext cx="2403043" cy="8168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60" b="0">
                <a:solidFill>
                  <a:srgbClr val="60717C"/>
                </a:solidFill>
                <a:latin typeface="Arial"/>
              </a:rPr>
              <a:t>轉為指標7需求分析、指標11課程目標、指標15定期彙整與指標17-19成果追蹤。</a:t>
            </a:r>
          </a:p>
        </p:txBody>
      </p:sp>
      <p:sp>
        <p:nvSpPr>
          <p:cNvPr id="17" name="v15-text"/>
          <p:cNvSpPr txBox="1"/>
          <p:nvPr/>
        </p:nvSpPr>
        <p:spPr>
          <a:xfrm>
            <a:off x="7882127" y="4892040"/>
            <a:ext cx="3154680" cy="34747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佐證位置：TTQS 需求問卷與統計報告 HTML 擷取、統計摘要 CSV。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12DF27FE-8EE2-4FD7-9147-AD4C2718D9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F7A30DA7-1255-45D5-87C4-4FF69CCAD2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ABBCBC26-95CA-4EC9-8FD3-08AB9E9B68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489884EA-DA24-4591-A2D9-C86A0ABE95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500" b="1">
                <a:solidFill>
                  <a:srgbClr val="203A49"/>
                </a:solidFill>
                <a:latin typeface="Arial"/>
              </a:rPr>
              <a:t>官網招生簡章與報名頁面佐證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925FDAEF-0A60-4598-8C22-FD815F51CD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>
                <a:solidFill>
                  <a:srgbClr val="60717C"/>
                </a:solidFill>
                <a:latin typeface="Arial"/>
              </a:rPr>
              <a:t>招生頁截圖放大呈現班期、日期與報名狀態，並整理報名表單流程欄位。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2536DF9F-D35E-477C-808E-17C53B2D08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41</a:t>
            </a:r>
          </a:p>
        </p:txBody>
      </p:sp>
      <p:sp>
        <p:nvSpPr>
          <p:cNvPr id="7" name="official-appendix-frame">
            <a:extLst xmlns:a="http://schemas.openxmlformats.org/drawingml/2006/main">
              <a:ext uri="{FF2B5EF4-FFF2-40B4-BE49-F238E27FC236}">
                <a16:creationId xmlns:a16="http://schemas.microsoft.com/office/drawing/2014/main" id="{95283193-FFD3-4786-8554-A6C757A904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773936"/>
            <a:ext cx="10826496" cy="3401568"/>
          </a:xfrm>
          <a:prstGeom xmlns:a="http://schemas.openxmlformats.org/drawingml/2006/main" prst="roundRect">
            <a:avLst>
              <a:gd name="adj" fmla="val 3226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9" name="official-appendix-caption">
            <a:extLst xmlns:a="http://schemas.openxmlformats.org/drawingml/2006/main">
              <a:ext uri="{FF2B5EF4-FFF2-40B4-BE49-F238E27FC236}">
                <a16:creationId xmlns:a16="http://schemas.microsoft.com/office/drawing/2014/main" id="{BC2A233E-9F04-4AC9-861B-5CBF28E9B9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0976" y="5047488"/>
            <a:ext cx="8595360" cy="21945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203A49"/>
                </a:solidFill>
              </a:defRPr>
            </a:pPr>
            <a:r>
              <a:rPr sz="880" b="1">
                <a:solidFill>
                  <a:srgbClr val="203A49"/>
                </a:solidFill>
                <a:latin typeface="Arial"/>
              </a:rPr>
              <a:t>招生簡章頁面與報名流程欄位</a:t>
            </a:r>
          </a:p>
        </p:txBody>
      </p:sp>
      <p:sp>
        <p:nvSpPr>
          <p:cNvPr id="10" name="official-appendix-source">
            <a:extLst xmlns:a="http://schemas.openxmlformats.org/drawingml/2006/main">
              <a:ext uri="{FF2B5EF4-FFF2-40B4-BE49-F238E27FC236}">
                <a16:creationId xmlns:a16="http://schemas.microsoft.com/office/drawing/2014/main" id="{8976E69A-2BF7-4FE8-9247-6263A6CCF8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38" b="0">
                <a:solidFill>
                  <a:srgbClr val="60717C"/>
                </a:solidFill>
              </a:defRPr>
            </a:pPr>
            <a:r>
              <a:rPr sz="650">
                <a:solidFill>
                  <a:srgbClr val="60717C"/>
                </a:solidFill>
                <a:latin typeface="Arial"/>
              </a:rPr>
              <a:t>佐證位置：鯤航官網招生簡章頁；報名表單欄位摘要。</a:t>
            </a:r>
          </a:p>
        </p:txBody>
      </p:sp>
      <p:sp xmlns:a="http://schemas.openxmlformats.org/drawingml/2006/main">
        <p:nvSpPr>
          <p:cNvPr id="11" name="v15-course-shot-bg"/>
          <p:cNvSpPr/>
          <p:nvPr/>
        </p:nvSpPr>
        <p:spPr>
          <a:xfrm>
            <a:off x="877824" y="1993392"/>
            <a:ext cx="6629400" cy="2862072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 xmlns:a="http://schemas.openxmlformats.org/drawingml/2006/main" xmlns:r="http://schemas.openxmlformats.org/officeDocument/2006/relationships">
        <p:nvPicPr>
          <p:cNvPr id="12" name="v15-course-shot" descr="官網招生簡章截圖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869" y="2075688"/>
            <a:ext cx="5477021" cy="2670048"/>
          </a:xfrm>
          <a:prstGeom prst="rect">
            <a:avLst/>
          </a:prstGeom>
        </p:spPr>
      </p:pic>
      <p:sp xmlns:a="http://schemas.openxmlformats.org/drawingml/2006/main">
        <p:nvSpPr>
          <p:cNvPr id="13" name="v15-course-missing"/>
          <p:cNvSpPr/>
          <p:nvPr/>
        </p:nvSpPr>
        <p:spPr>
          <a:xfrm>
            <a:off x="7726679" y="1993392"/>
            <a:ext cx="3474720" cy="2862072"/>
          </a:xfrm>
          <a:prstGeom prst="round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 xmlns:a="http://schemas.openxmlformats.org/drawingml/2006/main">
        <p:nvSpPr>
          <p:cNvPr id="14" name="v15-course-missing-label"/>
          <p:cNvSpPr/>
          <p:nvPr/>
        </p:nvSpPr>
        <p:spPr>
          <a:xfrm>
            <a:off x="8001000" y="2267712"/>
            <a:ext cx="114300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報名表單</a:t>
            </a:r>
          </a:p>
        </p:txBody>
      </p:sp>
      <p:sp xmlns:a="http://schemas.openxmlformats.org/drawingml/2006/main">
        <p:nvSpPr>
          <p:cNvPr id="15" name="v15-course-missing-body"/>
          <p:cNvSpPr txBox="1"/>
          <p:nvPr/>
        </p:nvSpPr>
        <p:spPr>
          <a:xfrm>
            <a:off x="8001000" y="2743200"/>
            <a:ext cx="2880360" cy="1371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50">
                <a:solidFill>
                  <a:srgbClr val="203A49"/>
                </a:solidFill>
                <a:latin typeface="Arial"/>
              </a:rPr>
              <a:t>報名流程欄位摘要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950">
                <a:solidFill>
                  <a:srgbClr val="203A49"/>
                </a:solidFill>
                <a:latin typeface="Arial"/>
              </a:rPr>
              <a:t/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950">
                <a:solidFill>
                  <a:srgbClr val="203A49"/>
                </a:solidFill>
                <a:latin typeface="Arial"/>
              </a:rPr>
              <a:t>姓名、聯絡方式、班別、資格確認、同意事項與送出紀錄。</a:t>
            </a:r>
          </a:p>
        </p:txBody>
      </p:sp>
    </p:spTree>
    <p:extLst>
      <p:ext uri="{BB962C8B-B14F-4D97-AF65-F5344CB8AC3E}">
        <p14:creationId xmlns:p14="http://schemas.microsoft.com/office/powerpoint/2010/main" val="1437867343"/>
      </p:ext>
    </p:extLst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核心課程階梯與 PDDRO 對照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以動力小船代表課程呈現核心訓練類別、目標客戶與 PDDRO。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42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713232" y="1874519"/>
            <a:ext cx="236372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00" b="1">
                <a:solidFill>
                  <a:srgbClr val="FFFFFF"/>
                </a:solidFill>
                <a:latin typeface="Arial"/>
              </a:rPr>
              <a:t>課程階梯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6956" y="1874519"/>
            <a:ext cx="2686050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00" b="1">
                <a:solidFill>
                  <a:srgbClr val="FFFFFF"/>
                </a:solidFill>
                <a:latin typeface="Arial"/>
              </a:rPr>
              <a:t>目標客戶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5763006" y="1874519"/>
            <a:ext cx="3545586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00" b="1">
                <a:solidFill>
                  <a:srgbClr val="FFFFFF"/>
                </a:solidFill>
                <a:latin typeface="Arial"/>
              </a:rPr>
              <a:t>能力主軸</a:t>
            </a:r>
          </a:p>
        </p:txBody>
      </p:sp>
      <p:sp>
        <p:nvSpPr>
          <p:cNvPr id="10" name="v15-table-header"/>
          <p:cNvSpPr/>
          <p:nvPr/>
        </p:nvSpPr>
        <p:spPr>
          <a:xfrm>
            <a:off x="9308592" y="1874519"/>
            <a:ext cx="2148840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00" b="1">
                <a:solidFill>
                  <a:srgbClr val="FFFFFF"/>
                </a:solidFill>
                <a:latin typeface="Arial"/>
              </a:rPr>
              <a:t>PDDRO 對應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713232" y="2258568"/>
            <a:ext cx="2363724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1">
                <a:solidFill>
                  <a:srgbClr val="203A49"/>
                </a:solidFill>
                <a:latin typeface="Arial"/>
              </a:rPr>
              <a:t>基礎證照班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3076956" y="2258568"/>
            <a:ext cx="2686050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初學者 / 目標學員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5763006" y="2258568"/>
            <a:ext cx="3545586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法規、學科、術科、實船操作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9308592" y="2258568"/>
            <a:ext cx="2148840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Plan / Design / Do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13232" y="3014472"/>
            <a:ext cx="2363724" cy="75590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1">
                <a:solidFill>
                  <a:srgbClr val="203A49"/>
                </a:solidFill>
                <a:latin typeface="Arial"/>
              </a:rPr>
              <a:t>安全與港區實務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3076956" y="3014472"/>
            <a:ext cx="2686050" cy="75590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已報名或完訓學員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5763006" y="3014472"/>
            <a:ext cx="3545586" cy="75590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港區安全、異常處理、航程規劃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9308592" y="3014472"/>
            <a:ext cx="2148840" cy="75590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Design / Do / Review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713232" y="3770375"/>
            <a:ext cx="2363724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1">
                <a:solidFill>
                  <a:srgbClr val="203A49"/>
                </a:solidFill>
                <a:latin typeface="Arial"/>
              </a:rPr>
              <a:t>進階實務訓練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6956" y="3770375"/>
            <a:ext cx="2686050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回流學員 / 企業專案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5763006" y="3770375"/>
            <a:ext cx="3545586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實務任務、船隊操作、風險判斷</a:t>
            </a:r>
          </a:p>
        </p:txBody>
      </p:sp>
      <p:sp>
        <p:nvSpPr>
          <p:cNvPr id="22" name="v15-table-cell"/>
          <p:cNvSpPr/>
          <p:nvPr/>
        </p:nvSpPr>
        <p:spPr>
          <a:xfrm>
            <a:off x="9308592" y="3770375"/>
            <a:ext cx="2148840" cy="75590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60" b="0">
                <a:solidFill>
                  <a:srgbClr val="60717C"/>
                </a:solidFill>
                <a:latin typeface="Arial"/>
              </a:rPr>
              <a:t>Outcome / Review</a:t>
            </a:r>
          </a:p>
        </p:txBody>
      </p:sp>
      <p:sp>
        <p:nvSpPr>
          <p:cNvPr id="23" name="v15-text"/>
          <p:cNvSpPr txBox="1"/>
          <p:nvPr/>
        </p:nvSpPr>
        <p:spPr>
          <a:xfrm>
            <a:off x="960120" y="4892040"/>
            <a:ext cx="10058400" cy="47548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代表課程 PDDRO：需求來源 P.40 → 課程規劃 P.52 → 教材與教學 P.57、P.65 → 成果評估 P.67、P.71 → 改善追蹤 P.70。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5A318573-32D8-4D8B-AC40-8E5BC35F8B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F042236F-371E-4762-8E83-A4EC32A452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7069AFC6-5885-4632-93DA-5CB0B79174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BACB34FD-A176-45E9-908F-9D4303C050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駕訓學習手冊首頁與目錄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10A62626-40A8-468D-BA9E-37066ACDE6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首頁與目錄呈現教材名稱、學科、術科、航行安全、測驗重點與法規附件，可作為教材與品質文件架構佐證。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9BD54C0E-234C-4E00-88CC-0FAFEE432B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43</a:t>
            </a:r>
          </a:p>
        </p:txBody>
      </p:sp>
      <p:sp>
        <p:nvSpPr>
          <p:cNvPr id="7" name="official-appendix-frame">
            <a:extLst xmlns:a="http://schemas.openxmlformats.org/drawingml/2006/main">
              <a:ext uri="{FF2B5EF4-FFF2-40B4-BE49-F238E27FC236}">
                <a16:creationId xmlns:a16="http://schemas.microsoft.com/office/drawing/2014/main" id="{628528E5-8537-4DFE-AD25-0684CC2F58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773936"/>
            <a:ext cx="10826496" cy="3611880"/>
          </a:xfrm>
          <a:prstGeom xmlns:a="http://schemas.openxmlformats.org/drawingml/2006/main" prst="roundRect">
            <a:avLst>
              <a:gd name="adj" fmla="val 3226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1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aea953b61cc4bef"/>
          <a:stretch xmlns:a="http://schemas.openxmlformats.org/drawingml/2006/main"/>
        </p:blipFill>
        <p:spPr>
          <a:xfrm xmlns:a="http://schemas.openxmlformats.org/drawingml/2006/main">
            <a:off x="933450" y="2002952"/>
            <a:ext cx="10325100" cy="2947347"/>
          </a:xfrm>
          <a:prstGeom xmlns:a="http://schemas.openxmlformats.org/drawingml/2006/main" prst="roundRect">
            <a:avLst>
              <a:gd name="adj" fmla="val 2581"/>
            </a:avLst>
          </a:prstGeom>
        </p:spPr>
      </p:pic>
      <p:sp>
        <p:nvSpPr>
          <p:cNvPr id="9" name="official-appendix-caption">
            <a:extLst xmlns:a="http://schemas.openxmlformats.org/drawingml/2006/main">
              <a:ext uri="{FF2B5EF4-FFF2-40B4-BE49-F238E27FC236}">
                <a16:creationId xmlns:a16="http://schemas.microsoft.com/office/drawing/2014/main" id="{8EB0E655-D147-4E3F-B0B3-C8AD537F0A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0976" y="5047488"/>
            <a:ext cx="8595360" cy="21945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203A49"/>
                </a:solidFill>
              </a:defRPr>
            </a:pPr>
            <a:r>
              <a:rPr sz="760" b="1">
                <a:solidFill>
                  <a:srgbClr val="203A49"/>
                </a:solidFill>
              </a:rPr>
              <a:t>駕訓學習手冊：首頁、目錄與章節架構</a:t>
            </a:r>
          </a:p>
        </p:txBody>
      </p:sp>
      <p:sp>
        <p:nvSpPr>
          <p:cNvPr id="10" name="official-appendix-source">
            <a:extLst xmlns:a="http://schemas.openxmlformats.org/drawingml/2006/main">
              <a:ext uri="{FF2B5EF4-FFF2-40B4-BE49-F238E27FC236}">
                <a16:creationId xmlns:a16="http://schemas.microsoft.com/office/drawing/2014/main" id="{56E7D78D-B407-480B-8710-B17FE7BF00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38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佐證位置：駕訓學習手冊.pdf p.1-3｜文件位置：佐證原始文件/03_駕訓學習手冊/駕訓學習手冊.pdf</a:t>
            </a:r>
          </a:p>
        </p:txBody>
      </p:sp>
    </p:spTree>
    <p:extLst>
      <p:ext uri="{BB962C8B-B14F-4D97-AF65-F5344CB8AC3E}">
        <p14:creationId xmlns:p14="http://schemas.microsoft.com/office/powerpoint/2010/main" val="425845664"/>
      </p:ext>
    </p:extLst>
  </p:cSld>
</p:sld>
</file>

<file path=ppt/slides/slide44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B261B648-CFF5-4D1F-8E39-A7B425962E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3093C8FD-97CD-4C00-8EE6-A86CF82EA1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10EC4546-1C49-4D75-982B-1CDA5FBCB2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7B9356B0-1696-4AE2-91A6-9C6378E55B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品質文件、SOP 與資料夾索引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B880EC0B-6A05-4E8F-B57C-9DEB9F1B55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0">
                <a:solidFill>
                  <a:srgbClr val="60717C"/>
                </a:solidFill>
                <a:latin typeface="Arial"/>
              </a:rPr>
              <a:t/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9A73D0E6-9D30-43C0-A697-9B52102ED7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44</a:t>
            </a:r>
          </a:p>
        </p:txBody>
      </p:sp>
      <p:sp>
        <p:nvSpPr>
          <p:cNvPr id="7" name="table-bg">
            <a:extLst xmlns:a="http://schemas.openxmlformats.org/drawingml/2006/main">
              <a:ext uri="{FF2B5EF4-FFF2-40B4-BE49-F238E27FC236}">
                <a16:creationId xmlns:a16="http://schemas.microsoft.com/office/drawing/2014/main" id="{C202A81F-ECF9-44E0-A03C-CA81355708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885950"/>
            <a:ext cx="11049000" cy="3448050"/>
          </a:xfrm>
          <a:prstGeom xmlns:a="http://schemas.openxmlformats.org/drawingml/2006/main" prst="roundRect">
            <a:avLst>
              <a:gd name="adj" fmla="val 3315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table-header">
            <a:extLst xmlns:a="http://schemas.openxmlformats.org/drawingml/2006/main">
              <a:ext uri="{FF2B5EF4-FFF2-40B4-BE49-F238E27FC236}">
                <a16:creationId xmlns:a16="http://schemas.microsoft.com/office/drawing/2014/main" id="{2C51E64B-58FA-46AA-A458-E77CCC039F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885950"/>
            <a:ext cx="110490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3A49"/>
          </a:solidFill>
          <a:ln xmlns:a="http://schemas.openxmlformats.org/drawingml/2006/main" w="9525">
            <a:solidFill>
              <a:srgbClr val="203A49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table-cell">
            <a:extLst xmlns:a="http://schemas.openxmlformats.org/drawingml/2006/main">
              <a:ext uri="{FF2B5EF4-FFF2-40B4-BE49-F238E27FC236}">
                <a16:creationId xmlns:a16="http://schemas.microsoft.com/office/drawing/2014/main" id="{DB7910DA-577D-424F-B636-244982AB63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952625"/>
            <a:ext cx="13906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13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文件類別</a:t>
            </a:r>
          </a:p>
        </p:txBody>
      </p:sp>
      <p:sp>
        <p:nvSpPr>
          <p:cNvPr id="10" name="table-line">
            <a:extLst xmlns:a="http://schemas.openxmlformats.org/drawingml/2006/main">
              <a:ext uri="{FF2B5EF4-FFF2-40B4-BE49-F238E27FC236}">
                <a16:creationId xmlns:a16="http://schemas.microsoft.com/office/drawing/2014/main" id="{DD24DB9F-8561-43FE-A754-F9118016C2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1971675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table-cell">
            <a:extLst xmlns:a="http://schemas.openxmlformats.org/drawingml/2006/main">
              <a:ext uri="{FF2B5EF4-FFF2-40B4-BE49-F238E27FC236}">
                <a16:creationId xmlns:a16="http://schemas.microsoft.com/office/drawing/2014/main" id="{E244336F-876A-453B-B31C-2FE3805A71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05050" y="1952625"/>
            <a:ext cx="524827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13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內容</a:t>
            </a:r>
          </a:p>
        </p:txBody>
      </p:sp>
      <p:sp>
        <p:nvSpPr>
          <p:cNvPr id="12" name="table-line">
            <a:extLst xmlns:a="http://schemas.openxmlformats.org/drawingml/2006/main">
              <a:ext uri="{FF2B5EF4-FFF2-40B4-BE49-F238E27FC236}">
                <a16:creationId xmlns:a16="http://schemas.microsoft.com/office/drawing/2014/main" id="{A88E9B51-07A2-497B-A7E7-45900FE6BA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67625" y="1971675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3" name="table-cell">
            <a:extLst xmlns:a="http://schemas.openxmlformats.org/drawingml/2006/main">
              <a:ext uri="{FF2B5EF4-FFF2-40B4-BE49-F238E27FC236}">
                <a16:creationId xmlns:a16="http://schemas.microsoft.com/office/drawing/2014/main" id="{805048A4-CB33-4291-9E94-BAA36624BB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81925" y="1952625"/>
            <a:ext cx="372427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13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保存與管理方式</a:t>
            </a:r>
          </a:p>
        </p:txBody>
      </p:sp>
      <p:sp>
        <p:nvSpPr>
          <p:cNvPr id="14" name="table-cell">
            <a:extLst xmlns:a="http://schemas.openxmlformats.org/drawingml/2006/main">
              <a:ext uri="{FF2B5EF4-FFF2-40B4-BE49-F238E27FC236}">
                <a16:creationId xmlns:a16="http://schemas.microsoft.com/office/drawing/2014/main" id="{F5A9A222-C466-41E7-B459-9BEAAB12D8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352675"/>
            <a:ext cx="1390650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品質手冊</a:t>
            </a:r>
          </a:p>
        </p:txBody>
      </p:sp>
      <p:sp>
        <p:nvSpPr>
          <p:cNvPr id="15" name="table-line">
            <a:extLst xmlns:a="http://schemas.openxmlformats.org/drawingml/2006/main">
              <a:ext uri="{FF2B5EF4-FFF2-40B4-BE49-F238E27FC236}">
                <a16:creationId xmlns:a16="http://schemas.microsoft.com/office/drawing/2014/main" id="{1F954218-A26D-4CB7-97EF-06FC78BB1F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2371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6" name="table-cell">
            <a:extLst xmlns:a="http://schemas.openxmlformats.org/drawingml/2006/main">
              <a:ext uri="{FF2B5EF4-FFF2-40B4-BE49-F238E27FC236}">
                <a16:creationId xmlns:a16="http://schemas.microsoft.com/office/drawing/2014/main" id="{F3C40136-B5C8-4CAA-99F8-CAAADEC66A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05050" y="2352675"/>
            <a:ext cx="5248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訓練政策、PDDRO 架構、文件管理、權責分工、品質目標與改善機制。</a:t>
            </a:r>
          </a:p>
        </p:txBody>
      </p:sp>
      <p:sp>
        <p:nvSpPr>
          <p:cNvPr id="17" name="table-line">
            <a:extLst xmlns:a="http://schemas.openxmlformats.org/drawingml/2006/main">
              <a:ext uri="{FF2B5EF4-FFF2-40B4-BE49-F238E27FC236}">
                <a16:creationId xmlns:a16="http://schemas.microsoft.com/office/drawing/2014/main" id="{659EED34-CB3F-43C9-BEC6-9AFE1866C4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67625" y="2371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table-cell">
            <a:extLst xmlns:a="http://schemas.openxmlformats.org/drawingml/2006/main">
              <a:ext uri="{FF2B5EF4-FFF2-40B4-BE49-F238E27FC236}">
                <a16:creationId xmlns:a16="http://schemas.microsoft.com/office/drawing/2014/main" id="{85F89810-B749-45F0-989A-503825E567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81925" y="2352675"/>
            <a:ext cx="3724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年度版控，標示版本日期、負責人、保存位置與對應指標。</a:t>
            </a:r>
          </a:p>
        </p:txBody>
      </p:sp>
      <p:sp>
        <p:nvSpPr>
          <p:cNvPr id="19" name="table-cell">
            <a:extLst xmlns:a="http://schemas.openxmlformats.org/drawingml/2006/main">
              <a:ext uri="{FF2B5EF4-FFF2-40B4-BE49-F238E27FC236}">
                <a16:creationId xmlns:a16="http://schemas.microsoft.com/office/drawing/2014/main" id="{2AA904E1-D5B2-4755-B146-C932B4F289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3114675"/>
            <a:ext cx="1390650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程序書 / SOP</a:t>
            </a:r>
          </a:p>
        </p:txBody>
      </p:sp>
      <p:sp>
        <p:nvSpPr>
          <p:cNvPr id="20" name="table-line">
            <a:extLst xmlns:a="http://schemas.openxmlformats.org/drawingml/2006/main">
              <a:ext uri="{FF2B5EF4-FFF2-40B4-BE49-F238E27FC236}">
                <a16:creationId xmlns:a16="http://schemas.microsoft.com/office/drawing/2014/main" id="{09360FE5-6176-48BB-BE72-D2CD9F7AEA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3133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1" name="table-cell">
            <a:extLst xmlns:a="http://schemas.openxmlformats.org/drawingml/2006/main">
              <a:ext uri="{FF2B5EF4-FFF2-40B4-BE49-F238E27FC236}">
                <a16:creationId xmlns:a16="http://schemas.microsoft.com/office/drawing/2014/main" id="{6BCA8780-1ABF-4D35-9DBA-C1D300E578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05050" y="3114675"/>
            <a:ext cx="5248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招生、報名、開課、簽到退、授課、實作安全、異常處理、課後檢討與成果追蹤。</a:t>
            </a:r>
          </a:p>
        </p:txBody>
      </p:sp>
      <p:sp>
        <p:nvSpPr>
          <p:cNvPr id="22" name="table-line">
            <a:extLst xmlns:a="http://schemas.openxmlformats.org/drawingml/2006/main">
              <a:ext uri="{FF2B5EF4-FFF2-40B4-BE49-F238E27FC236}">
                <a16:creationId xmlns:a16="http://schemas.microsoft.com/office/drawing/2014/main" id="{E1A0A989-87ED-4A3B-A6CF-6DAF72FC60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67625" y="3133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3" name="table-cell">
            <a:extLst xmlns:a="http://schemas.openxmlformats.org/drawingml/2006/main">
              <a:ext uri="{FF2B5EF4-FFF2-40B4-BE49-F238E27FC236}">
                <a16:creationId xmlns:a16="http://schemas.microsoft.com/office/drawing/2014/main" id="{D72C4A76-520E-4CA7-8766-E0D59850C9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81925" y="3114675"/>
            <a:ext cx="3724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依課程與班別存放，異動時保留修訂紀錄。</a:t>
            </a:r>
          </a:p>
        </p:txBody>
      </p:sp>
      <p:sp>
        <p:nvSpPr>
          <p:cNvPr id="24" name="table-cell">
            <a:extLst xmlns:a="http://schemas.openxmlformats.org/drawingml/2006/main">
              <a:ext uri="{FF2B5EF4-FFF2-40B4-BE49-F238E27FC236}">
                <a16:creationId xmlns:a16="http://schemas.microsoft.com/office/drawing/2014/main" id="{4B604DC9-6A12-447C-8100-E2FB90D432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3876675"/>
            <a:ext cx="1390650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表單清單</a:t>
            </a:r>
          </a:p>
        </p:txBody>
      </p:sp>
      <p:sp>
        <p:nvSpPr>
          <p:cNvPr id="25" name="table-line">
            <a:extLst xmlns:a="http://schemas.openxmlformats.org/drawingml/2006/main">
              <a:ext uri="{FF2B5EF4-FFF2-40B4-BE49-F238E27FC236}">
                <a16:creationId xmlns:a16="http://schemas.microsoft.com/office/drawing/2014/main" id="{B41C9E5B-4D2B-4977-B720-AE5A5C5BF6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3895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6" name="table-cell">
            <a:extLst xmlns:a="http://schemas.openxmlformats.org/drawingml/2006/main">
              <a:ext uri="{FF2B5EF4-FFF2-40B4-BE49-F238E27FC236}">
                <a16:creationId xmlns:a16="http://schemas.microsoft.com/office/drawing/2014/main" id="{CECD796D-5319-4454-9FCF-A0F9689DBC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05050" y="3876675"/>
            <a:ext cx="5248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需求調查、課程規劃、學員名冊、簽到退、教學日誌、設備檢查、滿意度、考照成果。</a:t>
            </a:r>
          </a:p>
        </p:txBody>
      </p:sp>
      <p:sp>
        <p:nvSpPr>
          <p:cNvPr id="27" name="table-line">
            <a:extLst xmlns:a="http://schemas.openxmlformats.org/drawingml/2006/main">
              <a:ext uri="{FF2B5EF4-FFF2-40B4-BE49-F238E27FC236}">
                <a16:creationId xmlns:a16="http://schemas.microsoft.com/office/drawing/2014/main" id="{2E71005F-C26C-482C-8707-A529FA6630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67625" y="3895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8" name="table-cell">
            <a:extLst xmlns:a="http://schemas.openxmlformats.org/drawingml/2006/main">
              <a:ext uri="{FF2B5EF4-FFF2-40B4-BE49-F238E27FC236}">
                <a16:creationId xmlns:a16="http://schemas.microsoft.com/office/drawing/2014/main" id="{8770ED67-A1FF-437F-9617-52DB9490AE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81925" y="3876675"/>
            <a:ext cx="3724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>
                <a:latin typeface="Arial"/>
              </a:rPr>
              <a:t>每班課建立表單索引，註明填寫狀態與資料狀態追蹤。</a:t>
            </a:r>
          </a:p>
        </p:txBody>
      </p:sp>
      <p:sp>
        <p:nvSpPr>
          <p:cNvPr id="29" name="table-cell">
            <a:extLst xmlns:a="http://schemas.openxmlformats.org/drawingml/2006/main">
              <a:ext uri="{FF2B5EF4-FFF2-40B4-BE49-F238E27FC236}">
                <a16:creationId xmlns:a16="http://schemas.microsoft.com/office/drawing/2014/main" id="{CFA3AFCC-83E7-4183-832C-593F70142E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638675"/>
            <a:ext cx="1390650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資料夾命名</a:t>
            </a:r>
          </a:p>
        </p:txBody>
      </p:sp>
      <p:sp>
        <p:nvSpPr>
          <p:cNvPr id="30" name="table-line">
            <a:extLst xmlns:a="http://schemas.openxmlformats.org/drawingml/2006/main">
              <a:ext uri="{FF2B5EF4-FFF2-40B4-BE49-F238E27FC236}">
                <a16:creationId xmlns:a16="http://schemas.microsoft.com/office/drawing/2014/main" id="{1E7174DF-7946-4141-BC7B-3D39C968A3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4657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1" name="table-cell">
            <a:extLst xmlns:a="http://schemas.openxmlformats.org/drawingml/2006/main">
              <a:ext uri="{FF2B5EF4-FFF2-40B4-BE49-F238E27FC236}">
                <a16:creationId xmlns:a16="http://schemas.microsoft.com/office/drawing/2014/main" id="{592F1CB6-33DA-4D15-9AA7-BCF2DCEFB3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05050" y="4638675"/>
            <a:ext cx="5248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年度 / 課程類別 / 班別 / PDDRO 階段 / TTQS 指標對應。</a:t>
            </a:r>
          </a:p>
        </p:txBody>
      </p:sp>
      <p:sp>
        <p:nvSpPr>
          <p:cNvPr id="32" name="table-line">
            <a:extLst xmlns:a="http://schemas.openxmlformats.org/drawingml/2006/main">
              <a:ext uri="{FF2B5EF4-FFF2-40B4-BE49-F238E27FC236}">
                <a16:creationId xmlns:a16="http://schemas.microsoft.com/office/drawing/2014/main" id="{3136E5E2-7F86-47DB-BB40-C4A398366E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67625" y="4657725"/>
            <a:ext cx="9525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3" name="table-cell">
            <a:extLst xmlns:a="http://schemas.openxmlformats.org/drawingml/2006/main">
              <a:ext uri="{FF2B5EF4-FFF2-40B4-BE49-F238E27FC236}">
                <a16:creationId xmlns:a16="http://schemas.microsoft.com/office/drawing/2014/main" id="{5F728025-7516-4307-B887-B277A539E5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81925" y="4638675"/>
            <a:ext cx="3724275" cy="647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90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紙本與雲端資料夾採同一套命名規則，便於查核與追溯。</a:t>
            </a:r>
          </a:p>
        </p:txBody>
      </p:sp>
      <p:sp>
        <p:nvSpPr>
          <p:cNvPr id="34" name="quality-source">
            <a:extLst xmlns:a="http://schemas.openxmlformats.org/drawingml/2006/main">
              <a:ext uri="{FF2B5EF4-FFF2-40B4-BE49-F238E27FC236}">
                <a16:creationId xmlns:a16="http://schemas.microsoft.com/office/drawing/2014/main" id="{DB15E11E-9565-45FD-B4C1-81077874E5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60717C"/>
                </a:solidFill>
              </a:defRPr>
            </a:pPr>
            <a:r>
              <a:rPr sz="650" b="0">
                <a:solidFill>
                  <a:srgbClr val="60717C"/>
                </a:solidFill>
              </a:rPr>
              <a:t>對應主頁：P.12 指標4 文件系統化、P.22 指標14 資料分類建檔｜文件位置：品質手冊、SOP、表單索引與課程資料夾索引</a:t>
            </a:r>
          </a:p>
        </p:txBody>
      </p:sp>
    </p:spTree>
    <p:extLst>
      <p:ext uri="{BB962C8B-B14F-4D97-AF65-F5344CB8AC3E}">
        <p14:creationId xmlns:p14="http://schemas.microsoft.com/office/powerpoint/2010/main" val="1238080380"/>
      </p:ext>
    </p:extLst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6-1 訓練單位簡介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以單位定位、服務範圍、年度目標與行政能力形成獨立佐證頁。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45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項目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6268760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9341510" y="1783080"/>
            <a:ext cx="216164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佐證頁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訓練定位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6268760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遊艇與動力小船訓練、海事安全、實作導向課程服務。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9341510" y="2167128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P.4、P.29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服務範圍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6268760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招生、報名、課程執行、教材師資、成果追蹤與改善。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9341510" y="3179826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P.41、P.44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年度目標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6268760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8 班次、100 人、完訓率 90%、考照通過率 80%。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9341510" y="4192524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P.30、P.34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行政管理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6268760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角色分工、表單建檔、資料夾索引與文件保存規則。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9341510" y="5205222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P.6、P.46、P.68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6-2 工作職掌說明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把第 6 頁卡片修正成可查核的角色、責任與輸出文件表。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46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角色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4863693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主要責任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7936443" y="1783080"/>
            <a:ext cx="356670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輸出文件 / 紀錄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經營主管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4863693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核定年度目標、訓練政策、資源配置與異常督導。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7936443" y="2167128"/>
            <a:ext cx="356670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年度目標、改善追蹤、合作決策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2977286"/>
            <a:ext cx="2377805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教育訓練總監 / 班主任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2977286"/>
            <a:ext cx="4863693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課程規劃、師資教材安排、訓練品質與安全管理。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936443" y="2977286"/>
            <a:ext cx="3566708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課程規劃書、教學日誌、安全檢查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3787444"/>
            <a:ext cx="2377805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教練 / 助教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3787444"/>
            <a:ext cx="4863693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學術科教學、實船操作、安全提醒與學員能力觀察。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7936443" y="3787444"/>
            <a:ext cx="356670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授課紀錄、能力觀察、評量表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4597603"/>
            <a:ext cx="2377805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業務行政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4597603"/>
            <a:ext cx="4863693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諮詢報名、學員資料、簽到退、問卷與成果建檔。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7936443" y="4597603"/>
            <a:ext cx="3566708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名冊、簽到退、問卷、資料夾索引</a:t>
            </a:r>
          </a:p>
        </p:txBody>
      </p:sp>
      <p:sp>
        <p:nvSpPr>
          <p:cNvPr id="22" name="v15-table-cell"/>
          <p:cNvSpPr/>
          <p:nvPr/>
        </p:nvSpPr>
        <p:spPr>
          <a:xfrm>
            <a:off x="694944" y="5407761"/>
            <a:ext cx="2377805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行銷資料</a:t>
            </a:r>
          </a:p>
        </p:txBody>
      </p:sp>
      <p:sp>
        <p:nvSpPr>
          <p:cNvPr id="23" name="v15-table-cell"/>
          <p:cNvSpPr/>
          <p:nvPr/>
        </p:nvSpPr>
        <p:spPr>
          <a:xfrm>
            <a:off x="3072749" y="5407761"/>
            <a:ext cx="4863693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招生頁、社群公告、課程活動紀錄與佐證資料整理。</a:t>
            </a:r>
          </a:p>
        </p:txBody>
      </p:sp>
      <p:sp>
        <p:nvSpPr>
          <p:cNvPr id="24" name="v15-table-cell"/>
          <p:cNvSpPr/>
          <p:nvPr/>
        </p:nvSpPr>
        <p:spPr>
          <a:xfrm>
            <a:off x="7936443" y="5407761"/>
            <a:ext cx="356670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官網截圖、公告截圖、照片清單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6-3 專業訓練人員職能評估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職能評估需同時對照工作職掌、師資資格與航港局訓練機構規定。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47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職能面向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40410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評估內容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476853" y="1783080"/>
            <a:ext cx="302629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官方 / 內部佐證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法規與合規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熟悉航港局測驗、評鑑、報名資格、師資與船艇設備要求。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476853" y="2167128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P.62-P.64、P.47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課程設計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能把需求轉換成課程目標、教材、時數、師資、設備與評量。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476853" y="3179826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P.43-P.50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現場安全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實作前檢查、天候/船況判斷、異常處置與矯正預防。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476853" y="4192524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P.55、P.66、P.65-P.66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成果追蹤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問卷、測驗、行動計畫、成效調查與改善追蹤。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476853" y="5205222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P.60、P.61、P.65、P.66、P.67、P.71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9BABA059-C1AD-4A68-9305-40EB281C9B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3335101F-CA29-4004-9796-C34E68DFAE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8D54814F-0FF7-4403-ACD4-F5C3671EC4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輔助佐證資料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1C8C9DF4-ECAA-412F-82CD-7BA46242A5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辦訓人員職能與行政分工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0DAD73F0-23DD-45DE-A94B-13C53CCDEB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整理辦訓角色、職能重點與可對應佐證，補足第 6 項職能評估資料。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7C67FDF1-2383-4894-8C0B-F2415C0328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48</a:t>
            </a:r>
          </a:p>
        </p:txBody>
      </p:sp>
      <p:sp>
        <p:nvSpPr>
          <p:cNvPr id="7" name="table-bg">
            <a:extLst xmlns:a="http://schemas.openxmlformats.org/drawingml/2006/main">
              <a:ext uri="{FF2B5EF4-FFF2-40B4-BE49-F238E27FC236}">
                <a16:creationId xmlns:a16="http://schemas.microsoft.com/office/drawing/2014/main" id="{5F6C109A-6C7B-496B-AF10-7E4C23FFDA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809750"/>
            <a:ext cx="11049000" cy="3543300"/>
          </a:xfrm>
          <a:prstGeom xmlns:a="http://schemas.openxmlformats.org/drawingml/2006/main" prst="roundRect">
            <a:avLst>
              <a:gd name="adj" fmla="val 3226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table-header">
            <a:extLst xmlns:a="http://schemas.openxmlformats.org/drawingml/2006/main">
              <a:ext uri="{FF2B5EF4-FFF2-40B4-BE49-F238E27FC236}">
                <a16:creationId xmlns:a16="http://schemas.microsoft.com/office/drawing/2014/main" id="{761D7549-AB67-4C39-8F86-C85C8E103A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809750"/>
            <a:ext cx="110490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03A49"/>
          </a:solidFill>
          <a:ln xmlns:a="http://schemas.openxmlformats.org/drawingml/2006/main" w="9525">
            <a:solidFill>
              <a:srgbClr val="203A49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table-cell">
            <a:extLst xmlns:a="http://schemas.openxmlformats.org/drawingml/2006/main">
              <a:ext uri="{FF2B5EF4-FFF2-40B4-BE49-F238E27FC236}">
                <a16:creationId xmlns:a16="http://schemas.microsoft.com/office/drawing/2014/main" id="{D8F5D174-B2EE-49AE-86E1-7D3B1747A3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876425"/>
            <a:ext cx="17716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13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角色</a:t>
            </a:r>
          </a:p>
        </p:txBody>
      </p:sp>
      <p:sp>
        <p:nvSpPr>
          <p:cNvPr id="10" name="table-line">
            <a:extLst xmlns:a="http://schemas.openxmlformats.org/drawingml/2006/main">
              <a:ext uri="{FF2B5EF4-FFF2-40B4-BE49-F238E27FC236}">
                <a16:creationId xmlns:a16="http://schemas.microsoft.com/office/drawing/2014/main" id="{58BD1B31-EF2D-44C1-9A6F-BE7D324C1D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71750" y="1895475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table-cell">
            <a:extLst xmlns:a="http://schemas.openxmlformats.org/drawingml/2006/main">
              <a:ext uri="{FF2B5EF4-FFF2-40B4-BE49-F238E27FC236}">
                <a16:creationId xmlns:a16="http://schemas.microsoft.com/office/drawing/2014/main" id="{2E87937B-A64C-4591-95BD-515A330689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86050" y="1876425"/>
            <a:ext cx="52006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13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職能重點</a:t>
            </a:r>
          </a:p>
        </p:txBody>
      </p:sp>
      <p:sp>
        <p:nvSpPr>
          <p:cNvPr id="12" name="table-line">
            <a:extLst xmlns:a="http://schemas.openxmlformats.org/drawingml/2006/main">
              <a:ext uri="{FF2B5EF4-FFF2-40B4-BE49-F238E27FC236}">
                <a16:creationId xmlns:a16="http://schemas.microsoft.com/office/drawing/2014/main" id="{5154D2AA-4A66-492F-829C-281DC37432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1895475"/>
            <a:ext cx="95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1576B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3" name="table-cell">
            <a:extLst xmlns:a="http://schemas.openxmlformats.org/drawingml/2006/main">
              <a:ext uri="{FF2B5EF4-FFF2-40B4-BE49-F238E27FC236}">
                <a16:creationId xmlns:a16="http://schemas.microsoft.com/office/drawing/2014/main" id="{406AD07F-8B73-4521-919D-E0D1651459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1876425"/>
            <a:ext cx="33909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013" b="1">
                <a:solidFill>
                  <a:srgbClr val="FFFFFF"/>
                </a:solidFill>
              </a:defRPr>
            </a:pPr>
            <a:r>
              <a:rPr sz="880" b="1">
                <a:solidFill>
                  <a:srgbClr val="FFFFFF"/>
                </a:solidFill>
              </a:rPr>
              <a:t>可對應佐證</a:t>
            </a:r>
          </a:p>
        </p:txBody>
      </p:sp>
      <p:sp>
        <p:nvSpPr>
          <p:cNvPr id="14" name="table-cell">
            <a:extLst xmlns:a="http://schemas.openxmlformats.org/drawingml/2006/main">
              <a:ext uri="{FF2B5EF4-FFF2-40B4-BE49-F238E27FC236}">
                <a16:creationId xmlns:a16="http://schemas.microsoft.com/office/drawing/2014/main" id="{F055BE78-9866-481D-8453-F25104D3CD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276475"/>
            <a:ext cx="1771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經營主管</a:t>
            </a:r>
          </a:p>
        </p:txBody>
      </p:sp>
      <p:sp>
        <p:nvSpPr>
          <p:cNvPr id="15" name="table-line">
            <a:extLst xmlns:a="http://schemas.openxmlformats.org/drawingml/2006/main">
              <a:ext uri="{FF2B5EF4-FFF2-40B4-BE49-F238E27FC236}">
                <a16:creationId xmlns:a16="http://schemas.microsoft.com/office/drawing/2014/main" id="{CFE3ABE1-4020-41B0-BB82-5489CF59CE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71750" y="229552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6" name="table-cell">
            <a:extLst xmlns:a="http://schemas.openxmlformats.org/drawingml/2006/main">
              <a:ext uri="{FF2B5EF4-FFF2-40B4-BE49-F238E27FC236}">
                <a16:creationId xmlns:a16="http://schemas.microsoft.com/office/drawing/2014/main" id="{A07CC864-4427-44A1-A992-C0FC83CB53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86050" y="2276475"/>
            <a:ext cx="5200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年度目標核定、訓練政策核定、資源配置、合作決策、異常督導。</a:t>
            </a:r>
          </a:p>
        </p:txBody>
      </p:sp>
      <p:sp>
        <p:nvSpPr>
          <p:cNvPr id="17" name="table-line">
            <a:extLst xmlns:a="http://schemas.openxmlformats.org/drawingml/2006/main">
              <a:ext uri="{FF2B5EF4-FFF2-40B4-BE49-F238E27FC236}">
                <a16:creationId xmlns:a16="http://schemas.microsoft.com/office/drawing/2014/main" id="{B2A11289-6398-4359-AAE2-99B7EE7726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229552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table-cell">
            <a:extLst xmlns:a="http://schemas.openxmlformats.org/drawingml/2006/main">
              <a:ext uri="{FF2B5EF4-FFF2-40B4-BE49-F238E27FC236}">
                <a16:creationId xmlns:a16="http://schemas.microsoft.com/office/drawing/2014/main" id="{9A1A4DA0-AD97-4FB2-A048-4C6FA79E8D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2276475"/>
            <a:ext cx="33909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>
                <a:latin typeface="Arial"/>
              </a:rPr>
              <a:t>組織架構 P.5；職掌摘要 P.6；年度目標 P.30</a:t>
            </a:r>
          </a:p>
        </p:txBody>
      </p:sp>
      <p:sp>
        <p:nvSpPr>
          <p:cNvPr id="19" name="table-cell">
            <a:extLst xmlns:a="http://schemas.openxmlformats.org/drawingml/2006/main">
              <a:ext uri="{FF2B5EF4-FFF2-40B4-BE49-F238E27FC236}">
                <a16:creationId xmlns:a16="http://schemas.microsoft.com/office/drawing/2014/main" id="{35CF9808-B0A3-4AC5-A958-9A81F631AC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905125"/>
            <a:ext cx="1771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教育訓練總監 / 駕訓班主任</a:t>
            </a:r>
          </a:p>
        </p:txBody>
      </p:sp>
      <p:sp>
        <p:nvSpPr>
          <p:cNvPr id="20" name="table-line">
            <a:extLst xmlns:a="http://schemas.openxmlformats.org/drawingml/2006/main">
              <a:ext uri="{FF2B5EF4-FFF2-40B4-BE49-F238E27FC236}">
                <a16:creationId xmlns:a16="http://schemas.microsoft.com/office/drawing/2014/main" id="{07CE8783-D040-4671-84B5-AA1E689FD7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71750" y="292417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1" name="table-cell">
            <a:extLst xmlns:a="http://schemas.openxmlformats.org/drawingml/2006/main">
              <a:ext uri="{FF2B5EF4-FFF2-40B4-BE49-F238E27FC236}">
                <a16:creationId xmlns:a16="http://schemas.microsoft.com/office/drawing/2014/main" id="{9CA14546-449A-4430-B339-4A8E3E5B8A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86050" y="2905125"/>
            <a:ext cx="5200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課程品質管理、師資整合、班務管理、課程執行與現場安全。</a:t>
            </a:r>
          </a:p>
        </p:txBody>
      </p:sp>
      <p:sp>
        <p:nvSpPr>
          <p:cNvPr id="22" name="table-line">
            <a:extLst xmlns:a="http://schemas.openxmlformats.org/drawingml/2006/main">
              <a:ext uri="{FF2B5EF4-FFF2-40B4-BE49-F238E27FC236}">
                <a16:creationId xmlns:a16="http://schemas.microsoft.com/office/drawing/2014/main" id="{0B173746-AA22-48B9-AB59-0A5C95F549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292417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3" name="table-cell">
            <a:extLst xmlns:a="http://schemas.openxmlformats.org/drawingml/2006/main">
              <a:ext uri="{FF2B5EF4-FFF2-40B4-BE49-F238E27FC236}">
                <a16:creationId xmlns:a16="http://schemas.microsoft.com/office/drawing/2014/main" id="{10B4294C-0018-4D65-B623-D69C80D864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2905125"/>
            <a:ext cx="33909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>
                <a:latin typeface="Arial"/>
              </a:rPr>
              <a:t>職掌摘要 P.6；師資 P.74-P.76；人員職能資料夾</a:t>
            </a:r>
          </a:p>
        </p:txBody>
      </p:sp>
      <p:sp>
        <p:nvSpPr>
          <p:cNvPr id="24" name="table-cell">
            <a:extLst xmlns:a="http://schemas.openxmlformats.org/drawingml/2006/main">
              <a:ext uri="{FF2B5EF4-FFF2-40B4-BE49-F238E27FC236}">
                <a16:creationId xmlns:a16="http://schemas.microsoft.com/office/drawing/2014/main" id="{53F0DF0D-8D37-4D8B-8731-88762DBE4A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3533775"/>
            <a:ext cx="1771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教練 / 助教 / 授課師資</a:t>
            </a:r>
          </a:p>
        </p:txBody>
      </p:sp>
      <p:sp>
        <p:nvSpPr>
          <p:cNvPr id="25" name="table-line">
            <a:extLst xmlns:a="http://schemas.openxmlformats.org/drawingml/2006/main">
              <a:ext uri="{FF2B5EF4-FFF2-40B4-BE49-F238E27FC236}">
                <a16:creationId xmlns:a16="http://schemas.microsoft.com/office/drawing/2014/main" id="{0B7B5DD8-AE59-4A4F-9F40-55813AD4A0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71750" y="355282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6" name="table-cell">
            <a:extLst xmlns:a="http://schemas.openxmlformats.org/drawingml/2006/main">
              <a:ext uri="{FF2B5EF4-FFF2-40B4-BE49-F238E27FC236}">
                <a16:creationId xmlns:a16="http://schemas.microsoft.com/office/drawing/2014/main" id="{ABCA31C3-0BCB-42D0-AB13-9BB4FC47A6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86050" y="3533775"/>
            <a:ext cx="5200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學術科教學、實船操作、教材應用、實作安全、學員能力觀察。</a:t>
            </a:r>
          </a:p>
        </p:txBody>
      </p:sp>
      <p:sp>
        <p:nvSpPr>
          <p:cNvPr id="27" name="table-line">
            <a:extLst xmlns:a="http://schemas.openxmlformats.org/drawingml/2006/main">
              <a:ext uri="{FF2B5EF4-FFF2-40B4-BE49-F238E27FC236}">
                <a16:creationId xmlns:a16="http://schemas.microsoft.com/office/drawing/2014/main" id="{1347FB4A-B59B-4F60-B736-03286F60FA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355282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8" name="table-cell">
            <a:extLst xmlns:a="http://schemas.openxmlformats.org/drawingml/2006/main">
              <a:ext uri="{FF2B5EF4-FFF2-40B4-BE49-F238E27FC236}">
                <a16:creationId xmlns:a16="http://schemas.microsoft.com/office/drawing/2014/main" id="{E4BC3055-5613-451B-BA4F-521991D699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3533775"/>
            <a:ext cx="33909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>
                <a:latin typeface="Arial"/>
              </a:rPr>
              <a:t>師資 P.74-P.76；駕訓學習手冊 P.43；人員職能資料夾</a:t>
            </a:r>
          </a:p>
        </p:txBody>
      </p:sp>
      <p:sp>
        <p:nvSpPr>
          <p:cNvPr id="29" name="table-cell">
            <a:extLst xmlns:a="http://schemas.openxmlformats.org/drawingml/2006/main">
              <a:ext uri="{FF2B5EF4-FFF2-40B4-BE49-F238E27FC236}">
                <a16:creationId xmlns:a16="http://schemas.microsoft.com/office/drawing/2014/main" id="{AE789987-7360-4273-AF99-2100C69CF3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62425"/>
            <a:ext cx="1771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業務行政</a:t>
            </a:r>
          </a:p>
        </p:txBody>
      </p:sp>
      <p:sp>
        <p:nvSpPr>
          <p:cNvPr id="30" name="table-line">
            <a:extLst xmlns:a="http://schemas.openxmlformats.org/drawingml/2006/main">
              <a:ext uri="{FF2B5EF4-FFF2-40B4-BE49-F238E27FC236}">
                <a16:creationId xmlns:a16="http://schemas.microsoft.com/office/drawing/2014/main" id="{F3A2F827-804C-4211-BA83-FAA70181CC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71750" y="418147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1" name="table-cell">
            <a:extLst xmlns:a="http://schemas.openxmlformats.org/drawingml/2006/main">
              <a:ext uri="{FF2B5EF4-FFF2-40B4-BE49-F238E27FC236}">
                <a16:creationId xmlns:a16="http://schemas.microsoft.com/office/drawing/2014/main" id="{D59C073C-6759-4935-97DD-3D51DD65B4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86050" y="4162425"/>
            <a:ext cx="5200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報名諮詢、學員資料、開課行政、簽到退、問卷成果與資料建檔。</a:t>
            </a:r>
          </a:p>
        </p:txBody>
      </p:sp>
      <p:sp>
        <p:nvSpPr>
          <p:cNvPr id="32" name="table-line">
            <a:extLst xmlns:a="http://schemas.openxmlformats.org/drawingml/2006/main">
              <a:ext uri="{FF2B5EF4-FFF2-40B4-BE49-F238E27FC236}">
                <a16:creationId xmlns:a16="http://schemas.microsoft.com/office/drawing/2014/main" id="{F2E353FE-9D91-4DC3-8BA6-3B913C6520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418147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3" name="table-cell">
            <a:extLst xmlns:a="http://schemas.openxmlformats.org/drawingml/2006/main">
              <a:ext uri="{FF2B5EF4-FFF2-40B4-BE49-F238E27FC236}">
                <a16:creationId xmlns:a16="http://schemas.microsoft.com/office/drawing/2014/main" id="{1A7BF9DF-58D8-4551-BC61-BD0FB18D5A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4162425"/>
            <a:ext cx="33909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>
                <a:latin typeface="Arial"/>
              </a:rPr>
              <a:t>職掌摘要 P.6；資料夾索引 P.44；文件清單</a:t>
            </a:r>
          </a:p>
        </p:txBody>
      </p:sp>
      <p:sp>
        <p:nvSpPr>
          <p:cNvPr id="34" name="table-cell">
            <a:extLst xmlns:a="http://schemas.openxmlformats.org/drawingml/2006/main">
              <a:ext uri="{FF2B5EF4-FFF2-40B4-BE49-F238E27FC236}">
                <a16:creationId xmlns:a16="http://schemas.microsoft.com/office/drawing/2014/main" id="{00102AF5-B5BF-4003-92AC-34C72C9B65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791075"/>
            <a:ext cx="1771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行銷資料</a:t>
            </a:r>
          </a:p>
        </p:txBody>
      </p:sp>
      <p:sp>
        <p:nvSpPr>
          <p:cNvPr id="35" name="table-line">
            <a:extLst xmlns:a="http://schemas.openxmlformats.org/drawingml/2006/main">
              <a:ext uri="{FF2B5EF4-FFF2-40B4-BE49-F238E27FC236}">
                <a16:creationId xmlns:a16="http://schemas.microsoft.com/office/drawing/2014/main" id="{3DF332D0-33F8-408B-BCAD-87C0D4910A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71750" y="481012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6" name="table-cell">
            <a:extLst xmlns:a="http://schemas.openxmlformats.org/drawingml/2006/main">
              <a:ext uri="{FF2B5EF4-FFF2-40B4-BE49-F238E27FC236}">
                <a16:creationId xmlns:a16="http://schemas.microsoft.com/office/drawing/2014/main" id="{743853A8-6055-4E71-B96C-1493ECF7BB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86050" y="4791075"/>
            <a:ext cx="52006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 sz="880" b="0">
                <a:solidFill>
                  <a:srgbClr val="1E2A32"/>
                </a:solidFill>
              </a:rPr>
              <a:t>攝影紀錄、官網開發維護、招生頁面、簡報與佐證資料彙整。</a:t>
            </a:r>
          </a:p>
        </p:txBody>
      </p:sp>
      <p:sp>
        <p:nvSpPr>
          <p:cNvPr id="37" name="table-line">
            <a:extLst xmlns:a="http://schemas.openxmlformats.org/drawingml/2006/main">
              <a:ext uri="{FF2B5EF4-FFF2-40B4-BE49-F238E27FC236}">
                <a16:creationId xmlns:a16="http://schemas.microsoft.com/office/drawing/2014/main" id="{AC413021-05B1-4EEE-8784-5890C91E62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4810125"/>
            <a:ext cx="9525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CE6E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8" name="table-cell">
            <a:extLst xmlns:a="http://schemas.openxmlformats.org/drawingml/2006/main">
              <a:ext uri="{FF2B5EF4-FFF2-40B4-BE49-F238E27FC236}">
                <a16:creationId xmlns:a16="http://schemas.microsoft.com/office/drawing/2014/main" id="{634C8726-2C0A-4225-8BBE-E1C5496905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4791075"/>
            <a:ext cx="33909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27432" tIns="18288" rIns="27432" bIns="18288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1E2A32"/>
                </a:solidFill>
              </a:defRPr>
            </a:pPr>
            <a:r>
              <a:rPr>
                <a:latin typeface="Arial"/>
              </a:rPr>
              <a:t>職掌摘要 P.6；官網招生簡章 P.41；截圖檔 02_鯤航官網_公開課程資訊/</a:t>
            </a:r>
          </a:p>
        </p:txBody>
      </p:sp>
    </p:spTree>
    <p:extLst>
      <p:ext uri="{BB962C8B-B14F-4D97-AF65-F5344CB8AC3E}">
        <p14:creationId xmlns:p14="http://schemas.microsoft.com/office/powerpoint/2010/main" val="1991626545"/>
      </p:ext>
    </p:extLst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7-1 訓練需求來源總表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需求來源依出現順序整理，避免企業需求、課程需求與個人需求混在一起。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49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來源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40410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需求內容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476853" y="1783080"/>
            <a:ext cx="302629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轉換用途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制度 / 法規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報名資格、測驗規定、評鑑作業、訓練用船艇與師資要求。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476853" y="2167128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合規課程基礎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企業端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海事任務、專案人力、SOP、無人船操作、港區安全與設備維護。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476853" y="3179826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企業訓練需求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個人端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安全觀念、實務操作、異常處理、航程規劃與能力缺口。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476853" y="4192524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學員能力需求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教練觀察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學術科理解、實船操作、風險判斷與課後應用困難。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476853" y="5205222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單元調整與補強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96CC2F1F-218D-428C-A2FD-6AFB8D784C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DB57DFC7-A55B-4F20-AA6A-3279D28069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8669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27385BC2-3596-4FDB-B428-EBF755DEDB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6002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壹、單位基本資料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989253DD-765A-423B-B91C-560F6D511B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組織架構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97F547C1-2B80-4955-A6B1-0ED7A96E81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依公司職位整理訓練機構辦訓分工與管理關係。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B5C9114D-92DF-48A0-A22F-EC78D10A08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05</a:t>
            </a:r>
          </a:p>
        </p:txBody>
      </p:sp>
      <p:sp>
        <p:nvSpPr>
          <p:cNvPr id="7" name="org-node">
            <a:extLst xmlns:a="http://schemas.openxmlformats.org/drawingml/2006/main">
              <a:ext uri="{FF2B5EF4-FFF2-40B4-BE49-F238E27FC236}">
                <a16:creationId xmlns:a16="http://schemas.microsoft.com/office/drawing/2014/main" id="{601CB6E1-C6D6-48E2-B814-4DD1E4AB8C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53000" y="1952625"/>
            <a:ext cx="2286000" cy="742950"/>
          </a:xfrm>
          <a:prstGeom xmlns:a="http://schemas.openxmlformats.org/drawingml/2006/main" prst="roundRect">
            <a:avLst>
              <a:gd name="adj" fmla="val 15385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org-node-title">
            <a:extLst xmlns:a="http://schemas.openxmlformats.org/drawingml/2006/main">
              <a:ext uri="{FF2B5EF4-FFF2-40B4-BE49-F238E27FC236}">
                <a16:creationId xmlns:a16="http://schemas.microsoft.com/office/drawing/2014/main" id="{6FA8134B-D449-420B-BCFD-1A98E65B35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24450" y="2085975"/>
            <a:ext cx="1943100" cy="34747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203A49"/>
                </a:solidFill>
              </a:defRPr>
            </a:pPr>
            <a:r>
              <a:rPr sz="1500" b="1">
                <a:solidFill>
                  <a:srgbClr val="203A49"/>
                </a:solidFill>
              </a:rPr>
              <a:t>執行長</a:t>
            </a:r>
          </a:p>
        </p:txBody>
      </p:sp>
      <p:sp>
        <p:nvSpPr>
          <p:cNvPr id="9" name="org-node-body">
            <a:extLst xmlns:a="http://schemas.openxmlformats.org/drawingml/2006/main">
              <a:ext uri="{FF2B5EF4-FFF2-40B4-BE49-F238E27FC236}">
                <a16:creationId xmlns:a16="http://schemas.microsoft.com/office/drawing/2014/main" id="{334959D7-B026-451F-AD0A-15F190EBD6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24450" y="2371725"/>
            <a:ext cx="19431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60717C"/>
                </a:solidFill>
              </a:defRPr>
            </a:pPr>
            <a:r>
              <a:rPr sz="975" b="0">
                <a:solidFill>
                  <a:srgbClr val="60717C"/>
                </a:solidFill>
              </a:rPr>
              <a:t>經營決策與資源核定</a:t>
            </a:r>
          </a:p>
        </p:txBody>
      </p:sp>
      <p:sp>
        <p:nvSpPr>
          <p:cNvPr id="10" name="org-line">
            <a:extLst xmlns:a="http://schemas.openxmlformats.org/drawingml/2006/main">
              <a:ext uri="{FF2B5EF4-FFF2-40B4-BE49-F238E27FC236}">
                <a16:creationId xmlns:a16="http://schemas.microsoft.com/office/drawing/2014/main" id="{213DE5AC-E73E-43E0-9732-9B2A127E03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86475" y="2695575"/>
            <a:ext cx="1905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org-line">
            <a:extLst xmlns:a="http://schemas.openxmlformats.org/drawingml/2006/main">
              <a:ext uri="{FF2B5EF4-FFF2-40B4-BE49-F238E27FC236}">
                <a16:creationId xmlns:a16="http://schemas.microsoft.com/office/drawing/2014/main" id="{DB2C575B-D8EB-40ED-82BC-054198449E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762125" y="3019425"/>
            <a:ext cx="7429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2" name="org-line">
            <a:extLst xmlns:a="http://schemas.openxmlformats.org/drawingml/2006/main">
              <a:ext uri="{FF2B5EF4-FFF2-40B4-BE49-F238E27FC236}">
                <a16:creationId xmlns:a16="http://schemas.microsoft.com/office/drawing/2014/main" id="{3F66A96E-4FCA-415B-B3C5-F0B348964A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752600" y="3019425"/>
            <a:ext cx="190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3" name="org-line">
            <a:extLst xmlns:a="http://schemas.openxmlformats.org/drawingml/2006/main">
              <a:ext uri="{FF2B5EF4-FFF2-40B4-BE49-F238E27FC236}">
                <a16:creationId xmlns:a16="http://schemas.microsoft.com/office/drawing/2014/main" id="{CF441BF9-8A88-4171-8ECC-4520AA7B76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29100" y="3019425"/>
            <a:ext cx="190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org-line">
            <a:extLst xmlns:a="http://schemas.openxmlformats.org/drawingml/2006/main">
              <a:ext uri="{FF2B5EF4-FFF2-40B4-BE49-F238E27FC236}">
                <a16:creationId xmlns:a16="http://schemas.microsoft.com/office/drawing/2014/main" id="{E2444560-9EBB-4114-A4E3-68159D9478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3019425"/>
            <a:ext cx="190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5" name="org-line">
            <a:extLst xmlns:a="http://schemas.openxmlformats.org/drawingml/2006/main">
              <a:ext uri="{FF2B5EF4-FFF2-40B4-BE49-F238E27FC236}">
                <a16:creationId xmlns:a16="http://schemas.microsoft.com/office/drawing/2014/main" id="{196F17E4-8107-4C3D-84EB-5FE55A2826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82100" y="3019425"/>
            <a:ext cx="190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6" name="org-node">
            <a:extLst xmlns:a="http://schemas.openxmlformats.org/drawingml/2006/main">
              <a:ext uri="{FF2B5EF4-FFF2-40B4-BE49-F238E27FC236}">
                <a16:creationId xmlns:a16="http://schemas.microsoft.com/office/drawing/2014/main" id="{C5F19DCE-AC14-4043-91E6-201AC7E233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2000" y="3286125"/>
            <a:ext cx="20002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7" name="org-node-title">
            <a:extLst xmlns:a="http://schemas.openxmlformats.org/drawingml/2006/main">
              <a:ext uri="{FF2B5EF4-FFF2-40B4-BE49-F238E27FC236}">
                <a16:creationId xmlns:a16="http://schemas.microsoft.com/office/drawing/2014/main" id="{0E288B97-6451-4B58-B57F-DECEA4519D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419475"/>
            <a:ext cx="1657350" cy="34747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203A49"/>
                </a:solidFill>
              </a:defRPr>
            </a:pPr>
            <a:r>
              <a:rPr sz="1500" b="1">
                <a:solidFill>
                  <a:srgbClr val="203A49"/>
                </a:solidFill>
              </a:rPr>
              <a:t>教育訓練總監</a:t>
            </a:r>
          </a:p>
        </p:txBody>
      </p:sp>
      <p:sp>
        <p:nvSpPr>
          <p:cNvPr id="18" name="org-node-body">
            <a:extLst xmlns:a="http://schemas.openxmlformats.org/drawingml/2006/main">
              <a:ext uri="{FF2B5EF4-FFF2-40B4-BE49-F238E27FC236}">
                <a16:creationId xmlns:a16="http://schemas.microsoft.com/office/drawing/2014/main" id="{383C406C-3C6E-493D-B544-791EAA8A87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705225"/>
            <a:ext cx="16573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60717C"/>
                </a:solidFill>
              </a:defRPr>
            </a:pPr>
            <a:r>
              <a:rPr sz="975" b="0">
                <a:solidFill>
                  <a:srgbClr val="60717C"/>
                </a:solidFill>
              </a:rPr>
              <a:t>課程品質與師資整合</a:t>
            </a:r>
          </a:p>
        </p:txBody>
      </p:sp>
      <p:sp>
        <p:nvSpPr>
          <p:cNvPr id="19" name="org-node">
            <a:extLst xmlns:a="http://schemas.openxmlformats.org/drawingml/2006/main">
              <a:ext uri="{FF2B5EF4-FFF2-40B4-BE49-F238E27FC236}">
                <a16:creationId xmlns:a16="http://schemas.microsoft.com/office/drawing/2014/main" id="{A851D4D3-05F9-4F77-B2D3-5662270B6B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38500" y="3286125"/>
            <a:ext cx="20002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0" name="org-node-title">
            <a:extLst xmlns:a="http://schemas.openxmlformats.org/drawingml/2006/main">
              <a:ext uri="{FF2B5EF4-FFF2-40B4-BE49-F238E27FC236}">
                <a16:creationId xmlns:a16="http://schemas.microsoft.com/office/drawing/2014/main" id="{D34343D5-506F-48BB-950E-5B902AD204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09950" y="3419475"/>
            <a:ext cx="1657350" cy="34747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203A49"/>
                </a:solidFill>
              </a:defRPr>
            </a:pPr>
            <a:r>
              <a:rPr sz="1500" b="1">
                <a:solidFill>
                  <a:srgbClr val="203A49"/>
                </a:solidFill>
              </a:rPr>
              <a:t>駕訓班主任</a:t>
            </a:r>
          </a:p>
        </p:txBody>
      </p:sp>
      <p:sp>
        <p:nvSpPr>
          <p:cNvPr id="21" name="org-node-body">
            <a:extLst xmlns:a="http://schemas.openxmlformats.org/drawingml/2006/main">
              <a:ext uri="{FF2B5EF4-FFF2-40B4-BE49-F238E27FC236}">
                <a16:creationId xmlns:a16="http://schemas.microsoft.com/office/drawing/2014/main" id="{BD2449F5-2BC5-4046-B9E7-20DFE96CFA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09950" y="3705225"/>
            <a:ext cx="16573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60717C"/>
                </a:solidFill>
              </a:defRPr>
            </a:pPr>
            <a:r>
              <a:rPr sz="975" b="0">
                <a:solidFill>
                  <a:srgbClr val="60717C"/>
                </a:solidFill>
              </a:rPr>
              <a:t>班務管理與課程執行</a:t>
            </a:r>
          </a:p>
        </p:txBody>
      </p:sp>
      <p:sp>
        <p:nvSpPr>
          <p:cNvPr id="22" name="org-node">
            <a:extLst xmlns:a="http://schemas.openxmlformats.org/drawingml/2006/main">
              <a:ext uri="{FF2B5EF4-FFF2-40B4-BE49-F238E27FC236}">
                <a16:creationId xmlns:a16="http://schemas.microsoft.com/office/drawing/2014/main" id="{9468AFC3-8BE8-4D64-9153-7DC4AD0063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0" y="3286125"/>
            <a:ext cx="20002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3" name="org-node-title">
            <a:extLst xmlns:a="http://schemas.openxmlformats.org/drawingml/2006/main">
              <a:ext uri="{FF2B5EF4-FFF2-40B4-BE49-F238E27FC236}">
                <a16:creationId xmlns:a16="http://schemas.microsoft.com/office/drawing/2014/main" id="{36437565-3C35-4F58-9FF0-4B210AB777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86450" y="3419475"/>
            <a:ext cx="1657350" cy="34747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203A49"/>
                </a:solidFill>
              </a:defRPr>
            </a:pPr>
            <a:r>
              <a:rPr sz="1500" b="1">
                <a:solidFill>
                  <a:srgbClr val="203A49"/>
                </a:solidFill>
              </a:rPr>
              <a:t>業務經理</a:t>
            </a:r>
          </a:p>
        </p:txBody>
      </p:sp>
      <p:sp>
        <p:nvSpPr>
          <p:cNvPr id="24" name="org-node-body">
            <a:extLst xmlns:a="http://schemas.openxmlformats.org/drawingml/2006/main">
              <a:ext uri="{FF2B5EF4-FFF2-40B4-BE49-F238E27FC236}">
                <a16:creationId xmlns:a16="http://schemas.microsoft.com/office/drawing/2014/main" id="{F81D86FA-A849-43BE-A467-271233EEFB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86450" y="3705225"/>
            <a:ext cx="16573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60717C"/>
                </a:solidFill>
              </a:defRPr>
            </a:pPr>
            <a:r>
              <a:rPr sz="975" b="0">
                <a:solidFill>
                  <a:srgbClr val="60717C"/>
                </a:solidFill>
              </a:rPr>
              <a:t>課程諮詢與業務銜接</a:t>
            </a:r>
          </a:p>
        </p:txBody>
      </p:sp>
      <p:sp>
        <p:nvSpPr>
          <p:cNvPr id="25" name="org-node">
            <a:extLst xmlns:a="http://schemas.openxmlformats.org/drawingml/2006/main">
              <a:ext uri="{FF2B5EF4-FFF2-40B4-BE49-F238E27FC236}">
                <a16:creationId xmlns:a16="http://schemas.microsoft.com/office/drawing/2014/main" id="{C7E0FBFC-869F-4713-AD45-03F6DC25D0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0" y="3286125"/>
            <a:ext cx="20002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6" name="org-node-title">
            <a:extLst xmlns:a="http://schemas.openxmlformats.org/drawingml/2006/main">
              <a:ext uri="{FF2B5EF4-FFF2-40B4-BE49-F238E27FC236}">
                <a16:creationId xmlns:a16="http://schemas.microsoft.com/office/drawing/2014/main" id="{70872AAB-D718-454E-BEF0-92CADDF47C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62950" y="3419475"/>
            <a:ext cx="1657350" cy="34747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203A49"/>
                </a:solidFill>
              </a:defRPr>
            </a:pPr>
            <a:r>
              <a:rPr sz="1500" b="1">
                <a:solidFill>
                  <a:srgbClr val="203A49"/>
                </a:solidFill>
              </a:rPr>
              <a:t>行銷經理</a:t>
            </a:r>
          </a:p>
        </p:txBody>
      </p:sp>
      <p:sp>
        <p:nvSpPr>
          <p:cNvPr id="27" name="org-node-body">
            <a:extLst xmlns:a="http://schemas.openxmlformats.org/drawingml/2006/main">
              <a:ext uri="{FF2B5EF4-FFF2-40B4-BE49-F238E27FC236}">
                <a16:creationId xmlns:a16="http://schemas.microsoft.com/office/drawing/2014/main" id="{1BB63432-EE27-4963-81E7-BEDDC7EFF0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62950" y="3705225"/>
            <a:ext cx="16573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60717C"/>
                </a:solidFill>
              </a:defRPr>
            </a:pPr>
            <a:r>
              <a:rPr sz="975" b="0">
                <a:solidFill>
                  <a:srgbClr val="60717C"/>
                </a:solidFill>
              </a:rPr>
              <a:t>攝影紀錄、官網與簡報</a:t>
            </a:r>
          </a:p>
        </p:txBody>
      </p:sp>
      <p:sp>
        <p:nvSpPr>
          <p:cNvPr id="28" name="org-line">
            <a:extLst xmlns:a="http://schemas.openxmlformats.org/drawingml/2006/main">
              <a:ext uri="{FF2B5EF4-FFF2-40B4-BE49-F238E27FC236}">
                <a16:creationId xmlns:a16="http://schemas.microsoft.com/office/drawing/2014/main" id="{7E75B6E7-1168-473E-B00E-DBDAF2A4CD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29100" y="4010025"/>
            <a:ext cx="190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9" name="org-line">
            <a:extLst xmlns:a="http://schemas.openxmlformats.org/drawingml/2006/main">
              <a:ext uri="{FF2B5EF4-FFF2-40B4-BE49-F238E27FC236}">
                <a16:creationId xmlns:a16="http://schemas.microsoft.com/office/drawing/2014/main" id="{C415A765-E3EA-4708-84D3-D42DD3D34C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81375" y="4181475"/>
            <a:ext cx="21907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0" name="org-line">
            <a:extLst xmlns:a="http://schemas.openxmlformats.org/drawingml/2006/main">
              <a:ext uri="{FF2B5EF4-FFF2-40B4-BE49-F238E27FC236}">
                <a16:creationId xmlns:a16="http://schemas.microsoft.com/office/drawing/2014/main" id="{18758E8E-FDC1-4CC7-B003-FD5A0A89F9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71850" y="4181475"/>
            <a:ext cx="190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1" name="org-line">
            <a:extLst xmlns:a="http://schemas.openxmlformats.org/drawingml/2006/main">
              <a:ext uri="{FF2B5EF4-FFF2-40B4-BE49-F238E27FC236}">
                <a16:creationId xmlns:a16="http://schemas.microsoft.com/office/drawing/2014/main" id="{D8F5C3B9-F703-40D8-A2AA-D6C65B36FB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62600" y="4181475"/>
            <a:ext cx="190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9525">
            <a:solidFill>
              <a:srgbClr val="407C84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2" name="org-node">
            <a:extLst xmlns:a="http://schemas.openxmlformats.org/drawingml/2006/main">
              <a:ext uri="{FF2B5EF4-FFF2-40B4-BE49-F238E27FC236}">
                <a16:creationId xmlns:a16="http://schemas.microsoft.com/office/drawing/2014/main" id="{6680E8C4-54AF-492F-A4B6-47E64855FC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4371975"/>
            <a:ext cx="20002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F8FBFC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33" name="org-node-title">
            <a:extLst xmlns:a="http://schemas.openxmlformats.org/drawingml/2006/main">
              <a:ext uri="{FF2B5EF4-FFF2-40B4-BE49-F238E27FC236}">
                <a16:creationId xmlns:a16="http://schemas.microsoft.com/office/drawing/2014/main" id="{9C1B2D71-3471-40F1-B5DF-E7105B5919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52700" y="4505325"/>
            <a:ext cx="1657350" cy="34747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203A49"/>
                </a:solidFill>
              </a:defRPr>
            </a:pPr>
            <a:r>
              <a:rPr sz="1500" b="1">
                <a:solidFill>
                  <a:srgbClr val="203A49"/>
                </a:solidFill>
              </a:rPr>
              <a:t>遊艇教練</a:t>
            </a:r>
          </a:p>
        </p:txBody>
      </p:sp>
      <p:sp>
        <p:nvSpPr>
          <p:cNvPr id="34" name="org-node-body">
            <a:extLst xmlns:a="http://schemas.openxmlformats.org/drawingml/2006/main">
              <a:ext uri="{FF2B5EF4-FFF2-40B4-BE49-F238E27FC236}">
                <a16:creationId xmlns:a16="http://schemas.microsoft.com/office/drawing/2014/main" id="{70776A58-0F96-436C-AAAB-23D98F06D7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52700" y="4791075"/>
            <a:ext cx="16573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60717C"/>
                </a:solidFill>
              </a:defRPr>
            </a:pPr>
            <a:r>
              <a:rPr sz="975" b="0">
                <a:solidFill>
                  <a:srgbClr val="60717C"/>
                </a:solidFill>
              </a:rPr>
              <a:t>實作教學與現場安全</a:t>
            </a:r>
          </a:p>
        </p:txBody>
      </p:sp>
      <p:sp>
        <p:nvSpPr>
          <p:cNvPr id="35" name="org-node">
            <a:extLst xmlns:a="http://schemas.openxmlformats.org/drawingml/2006/main">
              <a:ext uri="{FF2B5EF4-FFF2-40B4-BE49-F238E27FC236}">
                <a16:creationId xmlns:a16="http://schemas.microsoft.com/office/drawing/2014/main" id="{066886C1-F5E0-4FBA-9B61-09668FFFFC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0" y="4371975"/>
            <a:ext cx="2000250" cy="723900"/>
          </a:xfrm>
          <a:prstGeom xmlns:a="http://schemas.openxmlformats.org/drawingml/2006/main" prst="roundRect">
            <a:avLst>
              <a:gd name="adj" fmla="val 15789"/>
            </a:avLst>
          </a:prstGeom>
          <a:solidFill xmlns:a="http://schemas.openxmlformats.org/drawingml/2006/main">
            <a:srgbClr val="F8FBFC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36" name="org-node-title">
            <a:extLst xmlns:a="http://schemas.openxmlformats.org/drawingml/2006/main">
              <a:ext uri="{FF2B5EF4-FFF2-40B4-BE49-F238E27FC236}">
                <a16:creationId xmlns:a16="http://schemas.microsoft.com/office/drawing/2014/main" id="{7C7C4C2C-974F-4275-BF13-3FCDC5BDC2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3450" y="4505325"/>
            <a:ext cx="1657350" cy="34747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tIns="0" bIns="0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203A49"/>
                </a:solidFill>
              </a:defRPr>
            </a:pPr>
            <a:r>
              <a:rPr sz="1500" b="1">
                <a:solidFill>
                  <a:srgbClr val="203A49"/>
                </a:solidFill>
              </a:rPr>
              <a:t>行政人員</a:t>
            </a:r>
          </a:p>
        </p:txBody>
      </p:sp>
      <p:sp>
        <p:nvSpPr>
          <p:cNvPr id="37" name="org-node-body">
            <a:extLst xmlns:a="http://schemas.openxmlformats.org/drawingml/2006/main">
              <a:ext uri="{FF2B5EF4-FFF2-40B4-BE49-F238E27FC236}">
                <a16:creationId xmlns:a16="http://schemas.microsoft.com/office/drawing/2014/main" id="{1AE49A58-B1C1-4837-A3F9-8ED263B7BC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3450" y="4791075"/>
            <a:ext cx="16573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60717C"/>
                </a:solidFill>
              </a:defRPr>
            </a:pPr>
            <a:r>
              <a:rPr sz="975" b="0">
                <a:solidFill>
                  <a:srgbClr val="60717C"/>
                </a:solidFill>
              </a:rPr>
              <a:t>辦訓行政與文件建檔</a:t>
            </a:r>
          </a:p>
        </p:txBody>
      </p:sp>
    </p:spTree>
    <p:extLst>
      <p:ext uri="{BB962C8B-B14F-4D97-AF65-F5344CB8AC3E}">
        <p14:creationId xmlns:p14="http://schemas.microsoft.com/office/powerpoint/2010/main" val="566745433"/>
      </p:ext>
    </p:extLst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7-2 上課學員職能分析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把學員角色任務拆成 K/S/A 與能力缺口，再對應課程單元。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50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任務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464752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K/S/A 職能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7720279" y="1783080"/>
            <a:ext cx="378287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課程應用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出航前準備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464752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法規知識、檢查技能、安全態度。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7720279" y="2167128"/>
            <a:ext cx="378287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報名資格、船艇檢查、救生設備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港區與航行操作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464752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操作知識、操船技能、風險判斷。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720279" y="3179826"/>
            <a:ext cx="378287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術科實作、港區巡檢、天候判讀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異常處理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464752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故障/落水/通訊應變知識、協作技能。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7720279" y="4192524"/>
            <a:ext cx="378287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安全演練、異常紀錄、矯正預防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課後應用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464752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航程規劃、紀錄保存、持續學習態度。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7720279" y="5205222"/>
            <a:ext cx="378287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行動計畫、回訓追蹤、成果分享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8-1 教育訓練需求評估與計畫流程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依外部範例重做成鯤航自己的 ADDIE 流程，不把外部範例列為正式佐證。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51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1729313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階段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2424257" y="1783080"/>
            <a:ext cx="5512186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鯤航做法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7936443" y="1783080"/>
            <a:ext cx="356670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輸出文件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1729313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Analyze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2424257" y="2167128"/>
            <a:ext cx="5512186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彙整法規、企業端、個人端與教練觀察需求。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7936443" y="2167128"/>
            <a:ext cx="356670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需求分析表、職能缺口表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2977286"/>
            <a:ext cx="1729313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Design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2424257" y="2977286"/>
            <a:ext cx="5512186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設定課程目標、單元、時數、師資、設備與評量方式。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936443" y="2977286"/>
            <a:ext cx="3566708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課程規劃書、評量表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3787444"/>
            <a:ext cx="1729313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Develop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2424257" y="3787444"/>
            <a:ext cx="5512186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確認教材版本、表單、檢查表、日誌與學員資料。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7936443" y="3787444"/>
            <a:ext cx="356670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教材版本表、表單清單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4597603"/>
            <a:ext cx="1729313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Implement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2424257" y="4597603"/>
            <a:ext cx="5512186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依課表執行教學、簽到退、日誌、設備與安全檢查。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7936443" y="4597603"/>
            <a:ext cx="3566708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執行紀錄、檢查紀錄</a:t>
            </a:r>
          </a:p>
        </p:txBody>
      </p:sp>
      <p:sp>
        <p:nvSpPr>
          <p:cNvPr id="22" name="v15-table-cell"/>
          <p:cNvSpPr/>
          <p:nvPr/>
        </p:nvSpPr>
        <p:spPr>
          <a:xfrm>
            <a:off x="694944" y="5407761"/>
            <a:ext cx="1729313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Evaluate</a:t>
            </a:r>
          </a:p>
        </p:txBody>
      </p:sp>
      <p:sp>
        <p:nvSpPr>
          <p:cNvPr id="23" name="v15-table-cell"/>
          <p:cNvSpPr/>
          <p:nvPr/>
        </p:nvSpPr>
        <p:spPr>
          <a:xfrm>
            <a:off x="2424257" y="5407761"/>
            <a:ext cx="5512186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彙整滿意度、測驗、行動計畫、成效調查與改善追蹤。</a:t>
            </a:r>
          </a:p>
        </p:txBody>
      </p:sp>
      <p:sp>
        <p:nvSpPr>
          <p:cNvPr id="24" name="v15-table-cell"/>
          <p:cNvSpPr/>
          <p:nvPr/>
        </p:nvSpPr>
        <p:spPr>
          <a:xfrm>
            <a:off x="7936443" y="5407761"/>
            <a:ext cx="356670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評估報告、改善追蹤表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代表課程 ADDIE 與課程規劃書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將需求、設計、教材、實施與評估轉成代表課程規劃素材。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52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16164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欄位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2856585" y="1783080"/>
            <a:ext cx="594451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正式素材內容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801100" y="1783080"/>
            <a:ext cx="270205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佐證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課程目標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2856585" y="2167128"/>
            <a:ext cx="594451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完成動力小船基本操作、安全風險判斷與考照準備。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801100" y="2167128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P.34、P.56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教材/時數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2856585" y="3179826"/>
            <a:ext cx="594451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駕訓學習手冊、學科/術科/法規、安全與實作單元。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801100" y="3179826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P.43、P.54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師資/設備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2856585" y="4192524"/>
            <a:ext cx="594451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合格師資、訓練船艇、救生用品與場地安全檢查。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801100" y="4192524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P.47、P.55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評量方式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2856585" y="5205222"/>
            <a:ext cx="594451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前後測、術科觀察、考照結果、行動計畫與成效調查。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801100" y="5205222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P.57、P.67、P.71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利益關係人參與矩陣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用矩陣說明誰參與、在哪個階段參與、留下什麼紀錄。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53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關係人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4539447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參與階段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7612197" y="1783080"/>
            <a:ext cx="389095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留下紀錄 / 內部保存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經營主管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4539447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目標設定、資源配置、檢討改善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7612197" y="2167128"/>
            <a:ext cx="3890954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年度目標、改善追蹤表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2977286"/>
            <a:ext cx="2377805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訓練主管 / 教練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2977286"/>
            <a:ext cx="4539447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需求分析、課程設計、執行、評估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612197" y="2977286"/>
            <a:ext cx="3890954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課程規劃書、日誌、成績表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3787444"/>
            <a:ext cx="2377805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業務行政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3787444"/>
            <a:ext cx="4539447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諮詢、報名、資料建檔、問卷統計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7612197" y="3787444"/>
            <a:ext cx="3890954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名冊、簽到退、需求問卷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4597603"/>
            <a:ext cx="2377805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學員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4597603"/>
            <a:ext cx="4539447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課前需求、課中回饋、課後移轉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7612197" y="4597603"/>
            <a:ext cx="3890954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問卷、行動計畫；LINE 互動紀錄內部保存</a:t>
            </a:r>
          </a:p>
        </p:txBody>
      </p:sp>
      <p:sp>
        <p:nvSpPr>
          <p:cNvPr id="22" name="v15-table-cell"/>
          <p:cNvSpPr/>
          <p:nvPr/>
        </p:nvSpPr>
        <p:spPr>
          <a:xfrm>
            <a:off x="694944" y="5407761"/>
            <a:ext cx="2377805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外部合作 / 場地</a:t>
            </a:r>
          </a:p>
        </p:txBody>
      </p:sp>
      <p:sp>
        <p:nvSpPr>
          <p:cNvPr id="23" name="v15-table-cell"/>
          <p:cNvSpPr/>
          <p:nvPr/>
        </p:nvSpPr>
        <p:spPr>
          <a:xfrm>
            <a:off x="3072749" y="5407761"/>
            <a:ext cx="4539447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資源選用、場地/船艇/服務確認</a:t>
            </a:r>
          </a:p>
        </p:txBody>
      </p:sp>
      <p:sp>
        <p:nvSpPr>
          <p:cNvPr id="24" name="v15-table-cell"/>
          <p:cNvSpPr/>
          <p:nvPr/>
        </p:nvSpPr>
        <p:spPr>
          <a:xfrm>
            <a:off x="7612197" y="5407761"/>
            <a:ext cx="3890954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合作紀錄內部保存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訓練資源甄選與採購程序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師資、教材、場地、船舶、設備與外部服務需有選用標準。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54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資源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40410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甄選 / 採購標準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476853" y="1783080"/>
            <a:ext cx="302629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保存紀錄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師資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符合航港局訓練機構要求，具教學與實務能力。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476853" y="2167128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師資名冊、資格文件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教材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版本明確、對應課程目標與測驗規定。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476853" y="3179826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教材版本表、手冊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船舶設備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訓練前檢查船況、救生用品、通訊與安全設備。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476853" y="4192524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檢查表、異常紀錄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外部服務 / 場地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合格、安全、可追蹤合作內容與使用紀錄。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476853" y="5205222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合作紀錄內部保存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船舶、設備、救生用品檢查表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訓練前中後皆需保留檢查與異常處理紀錄。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55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檢查類別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檢查項目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260689" y="1783080"/>
            <a:ext cx="324246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紀錄方式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船舶狀態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船體、引擎、油水、操舵、通訊、錨具。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260689" y="2167128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開課前檢查表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救生用品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救生衣、救生圈、急救包、滅火器、示警設備。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260689" y="3179826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數量與有效期限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場地 / 天候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碼頭、風浪、能見度、港區安全與停課判斷。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260689" y="4192524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天候與安全紀錄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異常處理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缺失、責任人、改善期限、複查與結案。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260689" y="5205222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矯正預防追蹤表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需求－職能－課程目標對照表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指標11要求的兩張表之一，先補正式對照表。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56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59396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需求來源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288913" y="1783080"/>
            <a:ext cx="410711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能力缺口 / 職能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7396032" y="1783080"/>
            <a:ext cx="410711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課程目標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法規 / 測驗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288913" y="2167128"/>
            <a:ext cx="410711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報名資格、考照知識、術科操作。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7396032" y="2167128"/>
            <a:ext cx="410711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完成考照所需學科與術科能力。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企業端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288913" y="3179826"/>
            <a:ext cx="410711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海事任務、SOP、港區安全、設備維護。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396032" y="3179826"/>
            <a:ext cx="410711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能依任務執行基本航行與安全流程。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個人端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288913" y="4192524"/>
            <a:ext cx="410711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安全觀念、實務操作、異常處理。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7396032" y="4192524"/>
            <a:ext cx="410711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能判斷風險並完成基礎操作。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教練觀察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288913" y="5205222"/>
            <a:ext cx="410711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操作穩定度、航程規劃、應變能力。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7396032" y="5205222"/>
            <a:ext cx="410711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透過實作與回饋建立可應用能力。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課程規劃書與評量表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指標11第二張表：課程單元、實作項目與評量方式對應。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57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70205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課程單元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396996" y="1783080"/>
            <a:ext cx="4863693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實作 / 教學活動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260689" y="1783080"/>
            <a:ext cx="324246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FFFFFF"/>
                </a:solidFill>
                <a:latin typeface="Arial"/>
              </a:rPr>
              <a:t>評量方式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法規與安全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396996" y="2167128"/>
            <a:ext cx="4863693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報名資格、港區規定、救生與風險提醒。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260689" y="2167128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前後測、口頭問答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船舶操作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396996" y="3179826"/>
            <a:ext cx="4863693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啟航、靠離碼頭、轉向、速度控制。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260689" y="3179826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術科觀察、教練回饋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航程與異常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396996" y="4192524"/>
            <a:ext cx="4863693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天候判讀、航程規劃、通訊與故障處理。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260689" y="4192524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情境演練、行動計畫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1">
                <a:solidFill>
                  <a:srgbClr val="203A49"/>
                </a:solidFill>
                <a:latin typeface="Arial"/>
              </a:rPr>
              <a:t>成果追蹤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396996" y="5205222"/>
            <a:ext cx="4863693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考照成果、滿意度、應用經驗與回訓需求。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260689" y="5205222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90" b="0">
                <a:solidFill>
                  <a:srgbClr val="60717C"/>
                </a:solidFill>
                <a:latin typeface="Arial"/>
              </a:rPr>
              <a:t>成績表、問卷、追蹤表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12a-12e 訓練執行文件組總覽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第12項需要五份執行文件；先建立總覽頁，再逐頁放入表單框架。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58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151314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80" b="1">
                <a:solidFill>
                  <a:srgbClr val="FFFFFF"/>
                </a:solidFill>
                <a:latin typeface="Arial"/>
              </a:rPr>
              <a:t>編號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2208093" y="1783080"/>
            <a:ext cx="3674790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80" b="1">
                <a:solidFill>
                  <a:srgbClr val="FFFFFF"/>
                </a:solidFill>
                <a:latin typeface="Arial"/>
              </a:rPr>
              <a:t>文件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5882883" y="1783080"/>
            <a:ext cx="562026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80" b="1">
                <a:solidFill>
                  <a:srgbClr val="FFFFFF"/>
                </a:solidFill>
                <a:latin typeface="Arial"/>
              </a:rPr>
              <a:t>佐證內容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1513149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203A49"/>
                </a:solidFill>
                <a:latin typeface="Arial"/>
              </a:rPr>
              <a:t>12a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2208093" y="2167128"/>
            <a:ext cx="3674790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學員遴選與報名資料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5882883" y="2167128"/>
            <a:ext cx="562026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報名表、名冊、簽到退；實際個資版內部保存。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2977286"/>
            <a:ext cx="1513149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203A49"/>
                </a:solidFill>
                <a:latin typeface="Arial"/>
              </a:rPr>
              <a:t>12b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2208093" y="2977286"/>
            <a:ext cx="3674790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教材遴選與教材版本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5882883" y="2977286"/>
            <a:ext cx="5620268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手冊、官方規定、課程規劃書與版本保存。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3787444"/>
            <a:ext cx="1513149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203A49"/>
                </a:solidFill>
                <a:latin typeface="Arial"/>
              </a:rPr>
              <a:t>12c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2208093" y="3787444"/>
            <a:ext cx="3674790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師資遴選與資格資料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5882883" y="3787444"/>
            <a:ext cx="562026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師資名冊、資格文件、職能評估與航港局要求。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4597603"/>
            <a:ext cx="1513149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203A49"/>
                </a:solidFill>
                <a:latin typeface="Arial"/>
              </a:rPr>
              <a:t>12d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2208093" y="4597603"/>
            <a:ext cx="3674790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教學方法與課表教學日誌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5882883" y="4597603"/>
            <a:ext cx="5620268" cy="810158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課表、教學日誌、授課方法與現場紀錄。</a:t>
            </a:r>
          </a:p>
        </p:txBody>
      </p:sp>
      <p:sp>
        <p:nvSpPr>
          <p:cNvPr id="22" name="v15-table-cell"/>
          <p:cNvSpPr/>
          <p:nvPr/>
        </p:nvSpPr>
        <p:spPr>
          <a:xfrm>
            <a:off x="694944" y="5407761"/>
            <a:ext cx="1513149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1">
                <a:solidFill>
                  <a:srgbClr val="203A49"/>
                </a:solidFill>
                <a:latin typeface="Arial"/>
              </a:rPr>
              <a:t>12e</a:t>
            </a:r>
          </a:p>
        </p:txBody>
      </p:sp>
      <p:sp>
        <p:nvSpPr>
          <p:cNvPr id="23" name="v15-table-cell"/>
          <p:cNvSpPr/>
          <p:nvPr/>
        </p:nvSpPr>
        <p:spPr>
          <a:xfrm>
            <a:off x="2208093" y="5407761"/>
            <a:ext cx="3674790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場地、船舶、設備與安全檢查</a:t>
            </a:r>
          </a:p>
        </p:txBody>
      </p:sp>
      <p:sp>
        <p:nvSpPr>
          <p:cNvPr id="24" name="v15-table-cell"/>
          <p:cNvSpPr/>
          <p:nvPr/>
        </p:nvSpPr>
        <p:spPr>
          <a:xfrm>
            <a:off x="5882883" y="5407761"/>
            <a:ext cx="5620268" cy="810158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50" b="0">
                <a:solidFill>
                  <a:srgbClr val="60717C"/>
                </a:solidFill>
                <a:latin typeface="Arial"/>
              </a:rPr>
              <a:t>船舶設備、救生用品、天候、異常與改善。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12a 學員遴選與報名資料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學員遴選、報名資料與名冊需可追蹤，實際個資版請另行補入。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59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70205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文件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396996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應包含欄位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584935" y="1783080"/>
            <a:ext cx="2918216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目前處理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70205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報名表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396996" y="2167128"/>
            <a:ext cx="518793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姓名、聯絡方式、資格確認、班別、同意事項。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584935" y="2167128"/>
            <a:ext cx="2918216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表單頁截圖內部保存 P.77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517392"/>
            <a:ext cx="2702052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學員名冊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396996" y="3517392"/>
            <a:ext cx="5187939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班別、學員、報名日期、繳費/資格狀態。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584935" y="3517392"/>
            <a:ext cx="2918216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學員名冊內部保存 P.77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867656"/>
            <a:ext cx="270205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簽到退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396996" y="4867656"/>
            <a:ext cx="518793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日期、時段、學員簽名、異常註記。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584935" y="4867656"/>
            <a:ext cx="2918216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簽到退紀錄內部保存 P.77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1725E122-F5B1-48EB-87DE-9602CF52A3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6F7C3877-4CA3-4ECF-9414-64415544B8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8669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92E56788-0A6D-4DDA-B85F-979E240E8C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6002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壹、單位基本資料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B0F2881A-C4D4-4859-BF68-8F30D3696E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職掌摘要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F3C61EC5-B35D-4FAD-8734-7A1671BEEB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280" b="0">
                <a:solidFill>
                  <a:srgbClr val="60717C"/>
                </a:solidFill>
              </a:rPr>
              <a:t>依公司職位與辦訓功能整理工作範圍、負責主管、管理人員與主要工作項目。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66970603-6819-4013-AE9A-0870A83642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06</a:t>
            </a:r>
          </a:p>
        </p:txBody>
      </p:sp>
      <p:sp xmlns:a="http://schemas.openxmlformats.org/drawingml/2006/main">
        <p:nvSpPr>
          <p:cNvPr id="7" name="v16-role-table-header"/>
          <p:cNvSpPr/>
          <p:nvPr/>
        </p:nvSpPr>
        <p:spPr>
          <a:xfrm>
            <a:off x="667512" y="1865376"/>
            <a:ext cx="162534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FFFFFF"/>
                </a:solidFill>
                <a:latin typeface="Arial"/>
              </a:rPr>
              <a:t>功能</a:t>
            </a:r>
          </a:p>
        </p:txBody>
      </p:sp>
      <p:sp xmlns:a="http://schemas.openxmlformats.org/drawingml/2006/main">
        <p:nvSpPr>
          <p:cNvPr id="8" name="v16-role-table-header"/>
          <p:cNvSpPr/>
          <p:nvPr/>
        </p:nvSpPr>
        <p:spPr>
          <a:xfrm>
            <a:off x="2292858" y="1865376"/>
            <a:ext cx="2383840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FFFFFF"/>
                </a:solidFill>
                <a:latin typeface="Arial"/>
              </a:rPr>
              <a:t>負責角色</a:t>
            </a:r>
          </a:p>
        </p:txBody>
      </p:sp>
      <p:sp xmlns:a="http://schemas.openxmlformats.org/drawingml/2006/main">
        <p:nvSpPr>
          <p:cNvPr id="9" name="v16-role-table-header"/>
          <p:cNvSpPr/>
          <p:nvPr/>
        </p:nvSpPr>
        <p:spPr>
          <a:xfrm>
            <a:off x="4676698" y="1865376"/>
            <a:ext cx="465932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FFFFFF"/>
                </a:solidFill>
                <a:latin typeface="Arial"/>
              </a:rPr>
              <a:t>主要工作項目</a:t>
            </a:r>
          </a:p>
        </p:txBody>
      </p:sp>
      <p:sp xmlns:a="http://schemas.openxmlformats.org/drawingml/2006/main">
        <p:nvSpPr>
          <p:cNvPr id="10" name="v16-role-table-header"/>
          <p:cNvSpPr/>
          <p:nvPr/>
        </p:nvSpPr>
        <p:spPr>
          <a:xfrm>
            <a:off x="9336024" y="1865376"/>
            <a:ext cx="216712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919" b="1">
                <a:solidFill>
                  <a:srgbClr val="FFFFFF"/>
                </a:solidFill>
                <a:latin typeface="Arial"/>
              </a:rPr>
              <a:t>對應佐證</a:t>
            </a:r>
          </a:p>
        </p:txBody>
      </p:sp>
      <p:sp xmlns:a="http://schemas.openxmlformats.org/drawingml/2006/main">
        <p:nvSpPr>
          <p:cNvPr id="11" name="v16-role-table-cell"/>
          <p:cNvSpPr/>
          <p:nvPr/>
        </p:nvSpPr>
        <p:spPr>
          <a:xfrm>
            <a:off x="667512" y="2249424"/>
            <a:ext cx="1625345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經營管理</a:t>
            </a:r>
          </a:p>
        </p:txBody>
      </p:sp>
      <p:sp xmlns:a="http://schemas.openxmlformats.org/drawingml/2006/main">
        <p:nvSpPr>
          <p:cNvPr id="12" name="v16-role-table-cell"/>
          <p:cNvSpPr/>
          <p:nvPr/>
        </p:nvSpPr>
        <p:spPr>
          <a:xfrm>
            <a:off x="2292858" y="2249424"/>
            <a:ext cx="2383840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執行長</a:t>
            </a:r>
          </a:p>
        </p:txBody>
      </p:sp>
      <p:sp xmlns:a="http://schemas.openxmlformats.org/drawingml/2006/main">
        <p:nvSpPr>
          <p:cNvPr id="13" name="v16-role-table-cell"/>
          <p:cNvSpPr/>
          <p:nvPr/>
        </p:nvSpPr>
        <p:spPr>
          <a:xfrm>
            <a:off x="4676698" y="2249424"/>
            <a:ext cx="4659325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核定年度目標、訓練政策、資源與合作決策；督導異常與改善。</a:t>
            </a:r>
          </a:p>
        </p:txBody>
      </p:sp>
      <p:sp xmlns:a="http://schemas.openxmlformats.org/drawingml/2006/main">
        <p:nvSpPr>
          <p:cNvPr id="14" name="v16-role-table-cell"/>
          <p:cNvSpPr/>
          <p:nvPr/>
        </p:nvSpPr>
        <p:spPr>
          <a:xfrm>
            <a:off x="9336024" y="2249424"/>
            <a:ext cx="2167128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P.30、P.34、P.46</a:t>
            </a:r>
          </a:p>
        </p:txBody>
      </p:sp>
      <p:sp xmlns:a="http://schemas.openxmlformats.org/drawingml/2006/main">
        <p:nvSpPr>
          <p:cNvPr id="15" name="v16-role-table-cell"/>
          <p:cNvSpPr/>
          <p:nvPr/>
        </p:nvSpPr>
        <p:spPr>
          <a:xfrm>
            <a:off x="667512" y="3177540"/>
            <a:ext cx="1625345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訓練組</a:t>
            </a:r>
          </a:p>
        </p:txBody>
      </p:sp>
      <p:sp xmlns:a="http://schemas.openxmlformats.org/drawingml/2006/main">
        <p:nvSpPr>
          <p:cNvPr id="16" name="v16-role-table-cell"/>
          <p:cNvSpPr/>
          <p:nvPr/>
        </p:nvSpPr>
        <p:spPr>
          <a:xfrm>
            <a:off x="2292858" y="3177540"/>
            <a:ext cx="2383840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教育訓練總監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駕訓班主任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教練 / 助教</a:t>
            </a:r>
          </a:p>
        </p:txBody>
      </p:sp>
      <p:sp xmlns:a="http://schemas.openxmlformats.org/drawingml/2006/main">
        <p:nvSpPr>
          <p:cNvPr id="17" name="v16-role-table-cell"/>
          <p:cNvSpPr/>
          <p:nvPr/>
        </p:nvSpPr>
        <p:spPr>
          <a:xfrm>
            <a:off x="4676698" y="3177540"/>
            <a:ext cx="4659325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課程規劃、師資教材安排、學術科與實作教學、現場安全。</a:t>
            </a:r>
          </a:p>
        </p:txBody>
      </p:sp>
      <p:sp xmlns:a="http://schemas.openxmlformats.org/drawingml/2006/main">
        <p:nvSpPr>
          <p:cNvPr id="18" name="v16-role-table-cell"/>
          <p:cNvSpPr/>
          <p:nvPr/>
        </p:nvSpPr>
        <p:spPr>
          <a:xfrm>
            <a:off x="9336024" y="3177540"/>
            <a:ext cx="2167128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P.43、P.46-P.48、P.61-P.66</a:t>
            </a:r>
          </a:p>
        </p:txBody>
      </p:sp>
      <p:sp xmlns:a="http://schemas.openxmlformats.org/drawingml/2006/main">
        <p:nvSpPr>
          <p:cNvPr id="19" name="v16-role-table-cell"/>
          <p:cNvSpPr/>
          <p:nvPr/>
        </p:nvSpPr>
        <p:spPr>
          <a:xfrm>
            <a:off x="667512" y="4105656"/>
            <a:ext cx="1625345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業務行政</a:t>
            </a:r>
          </a:p>
        </p:txBody>
      </p:sp>
      <p:sp xmlns:a="http://schemas.openxmlformats.org/drawingml/2006/main">
        <p:nvSpPr>
          <p:cNvPr id="20" name="v16-role-table-cell"/>
          <p:cNvSpPr/>
          <p:nvPr/>
        </p:nvSpPr>
        <p:spPr>
          <a:xfrm>
            <a:off x="2292858" y="4105656"/>
            <a:ext cx="2383840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業務經理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行政人員</a:t>
            </a:r>
          </a:p>
        </p:txBody>
      </p:sp>
      <p:sp xmlns:a="http://schemas.openxmlformats.org/drawingml/2006/main">
        <p:nvSpPr>
          <p:cNvPr id="21" name="v16-role-table-cell"/>
          <p:cNvSpPr/>
          <p:nvPr/>
        </p:nvSpPr>
        <p:spPr>
          <a:xfrm>
            <a:off x="4676698" y="4105656"/>
            <a:ext cx="4659325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課程諮詢、報名與學員資料、簽到退、問卷成果建檔。</a:t>
            </a:r>
          </a:p>
        </p:txBody>
      </p:sp>
      <p:sp xmlns:a="http://schemas.openxmlformats.org/drawingml/2006/main">
        <p:nvSpPr>
          <p:cNvPr id="22" name="v16-role-table-cell"/>
          <p:cNvSpPr/>
          <p:nvPr/>
        </p:nvSpPr>
        <p:spPr>
          <a:xfrm>
            <a:off x="9336024" y="4105656"/>
            <a:ext cx="2167128" cy="928116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P.41、P.59、P.68</a:t>
            </a:r>
          </a:p>
        </p:txBody>
      </p:sp>
      <p:sp xmlns:a="http://schemas.openxmlformats.org/drawingml/2006/main">
        <p:nvSpPr>
          <p:cNvPr id="23" name="v16-role-table-cell"/>
          <p:cNvSpPr/>
          <p:nvPr/>
        </p:nvSpPr>
        <p:spPr>
          <a:xfrm>
            <a:off x="667512" y="5033772"/>
            <a:ext cx="1625345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行銷資料</a:t>
            </a:r>
          </a:p>
        </p:txBody>
      </p:sp>
      <p:sp xmlns:a="http://schemas.openxmlformats.org/drawingml/2006/main">
        <p:nvSpPr>
          <p:cNvPr id="24" name="v16-role-table-cell"/>
          <p:cNvSpPr/>
          <p:nvPr/>
        </p:nvSpPr>
        <p:spPr>
          <a:xfrm>
            <a:off x="2292858" y="5033772"/>
            <a:ext cx="2383840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行銷經理</a:t>
            </a:r>
          </a:p>
        </p:txBody>
      </p:sp>
      <p:sp xmlns:a="http://schemas.openxmlformats.org/drawingml/2006/main">
        <p:nvSpPr>
          <p:cNvPr id="25" name="v16-role-table-cell"/>
          <p:cNvSpPr/>
          <p:nvPr/>
        </p:nvSpPr>
        <p:spPr>
          <a:xfrm>
            <a:off x="4676698" y="5033772"/>
            <a:ext cx="4659325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官網招生頁、活動紀錄、簡報與佐證資料彙整。</a:t>
            </a:r>
          </a:p>
        </p:txBody>
      </p:sp>
      <p:sp xmlns:a="http://schemas.openxmlformats.org/drawingml/2006/main">
        <p:nvSpPr>
          <p:cNvPr id="26" name="v16-role-table-cell"/>
          <p:cNvSpPr/>
          <p:nvPr/>
        </p:nvSpPr>
        <p:spPr>
          <a:xfrm>
            <a:off x="9336024" y="5033772"/>
            <a:ext cx="2167128" cy="928116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P.41、P.68</a:t>
            </a:r>
          </a:p>
        </p:txBody>
      </p:sp>
    </p:spTree>
    <p:extLst>
      <p:ext uri="{BB962C8B-B14F-4D97-AF65-F5344CB8AC3E}">
        <p14:creationId xmlns:p14="http://schemas.microsoft.com/office/powerpoint/2010/main" val="1489077071"/>
      </p:ext>
    </p:extLst>
  </p:cSld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12b 教材遴選與教材版本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教材需能對應課程目標、官方規定與版本保存。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60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70205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教材 / 資源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396996" y="1783080"/>
            <a:ext cx="540410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遴選依據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801100" y="1783080"/>
            <a:ext cx="270205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版本保存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70205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駕訓學習手冊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396996" y="2167128"/>
            <a:ext cx="5404104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對應學科、術科、法規與測驗重點。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801100" y="2167128"/>
            <a:ext cx="270205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PDF 與截圖 P.43、P.54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517392"/>
            <a:ext cx="2702052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官方測驗規定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396996" y="3517392"/>
            <a:ext cx="5404104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報名須知、測驗須知、評鑑作業要點。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801100" y="3517392"/>
            <a:ext cx="2702052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PDF 截圖 P.62-P.64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867656"/>
            <a:ext cx="270205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課程規劃書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396996" y="4867656"/>
            <a:ext cx="5404104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單元、時數、評量與教材對應。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801100" y="4867656"/>
            <a:ext cx="270205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P.52、P.57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12c 師資遴選與資格資料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師資遴選需對照航港局要求與內部課程需求。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61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角色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62026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遴選標準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693017" y="1783080"/>
            <a:ext cx="281013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佐證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訓練主管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620268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課程管理、師資協調、現場安全與成果追蹤能力。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693017" y="2167128"/>
            <a:ext cx="2810134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P.48、P.47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517392"/>
            <a:ext cx="2377805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授課師資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517392"/>
            <a:ext cx="5620268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具實務與教學能力，符合訓練機構規定要求。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693017" y="3517392"/>
            <a:ext cx="2810134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P.74-P.76、P.47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867656"/>
            <a:ext cx="2377805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助教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867656"/>
            <a:ext cx="5620268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協助實作、秩序、安全提醒與學員觀察。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693017" y="4867656"/>
            <a:ext cx="2810134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P.46、P.65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EAB8028E-74C5-4EE2-989A-FC4FF8B7C8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A03B8DE0-F964-47E8-BE57-627585B6E4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89D4C754-447F-445C-819A-FB41778685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1B6007CE-708F-4648-86CC-BC9EE2DEA2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官網授課師資名冊（一）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6894EAB8-F8EC-407C-9435-6D1F311E95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官網授課師資頁列示教師學經歷、教學項目與專業證照，作為師資名冊公開佐證位置。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51788BC6-FD6E-49CE-94B8-4DDCAD48E0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62</a:t>
            </a:r>
          </a:p>
        </p:txBody>
      </p:sp>
      <p:sp>
        <p:nvSpPr>
          <p:cNvPr id="7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1B426365-1888-42FD-92A3-CC78855B2F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31720" y="1664208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202ba26f76e41d3"/>
          <a:stretch xmlns:a="http://schemas.openxmlformats.org/drawingml/2006/main"/>
        </p:blipFill>
        <p:spPr>
          <a:xfrm xmlns:a="http://schemas.openxmlformats.org/drawingml/2006/main">
            <a:off x="2404872" y="1737360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9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7B4F7240-5405-4315-8DE9-FF3B9FD5A8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56832" y="1664208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69a22f612574456"/>
          <a:stretch xmlns:a="http://schemas.openxmlformats.org/drawingml/2006/main"/>
        </p:blipFill>
        <p:spPr>
          <a:xfrm xmlns:a="http://schemas.openxmlformats.org/drawingml/2006/main">
            <a:off x="6729984" y="1737360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11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CF4DFE60-FB5F-4DE7-9469-273226A35C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31720" y="3822191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b9f79b501414f3f"/>
          <a:stretch xmlns:a="http://schemas.openxmlformats.org/drawingml/2006/main"/>
        </p:blipFill>
        <p:spPr>
          <a:xfrm xmlns:a="http://schemas.openxmlformats.org/drawingml/2006/main">
            <a:off x="2404872" y="3895344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13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FC36A553-5306-4F5C-A94E-00E01FFDD6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56832" y="3822191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6034ef712d54f78"/>
          <a:stretch xmlns:a="http://schemas.openxmlformats.org/drawingml/2006/main"/>
        </p:blipFill>
        <p:spPr>
          <a:xfrm xmlns:a="http://schemas.openxmlformats.org/drawingml/2006/main">
            <a:off x="6729984" y="3895344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15" name="web-shot-source">
            <a:extLst xmlns:a="http://schemas.openxmlformats.org/drawingml/2006/main">
              <a:ext uri="{FF2B5EF4-FFF2-40B4-BE49-F238E27FC236}">
                <a16:creationId xmlns:a16="http://schemas.microsoft.com/office/drawing/2014/main" id="{BE2C8E0F-73D4-43FE-B09F-5631948C56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佐證位置：鯤航官網「授課師資」頁｜截圖檔：04_鯤航官網_授課師資/授課師資截圖_01.png 等｜交叉引用 P.14、P.48</a:t>
            </a:r>
          </a:p>
        </p:txBody>
      </p:sp>
    </p:spTree>
    <p:extLst>
      <p:ext uri="{BB962C8B-B14F-4D97-AF65-F5344CB8AC3E}">
        <p14:creationId xmlns:p14="http://schemas.microsoft.com/office/powerpoint/2010/main" val="1165916946"/>
      </p:ext>
    </p:extLst>
  </p:cSld>
</p:sld>
</file>

<file path=ppt/slides/slide63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A58CD7ED-85AC-472F-ACDB-AD6A13CD0D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93391A8C-B44F-47B9-A371-D09C63C172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EACC1F79-24E0-4C01-B35E-03D26C181A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AC11BEDB-9564-419B-8490-4C528B709B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官網授課師資名冊（二）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69CBF81A-DD29-4DE3-A2E6-1D2E02938F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官網授課師資頁列示教師學經歷、教學項目與專業證照，作為師資名冊公開佐證位置。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4228D69B-A244-42BE-AE7B-0AA96BD552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63</a:t>
            </a:r>
          </a:p>
        </p:txBody>
      </p:sp>
      <p:sp>
        <p:nvSpPr>
          <p:cNvPr id="7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37B64003-6D37-4E5C-ACD3-A3D86B4A58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31720" y="1664208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fe7f608cd9740f0"/>
          <a:stretch xmlns:a="http://schemas.openxmlformats.org/drawingml/2006/main"/>
        </p:blipFill>
        <p:spPr>
          <a:xfrm xmlns:a="http://schemas.openxmlformats.org/drawingml/2006/main">
            <a:off x="2404872" y="1737360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9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1AC8B2F4-CAC0-4C8C-A44B-AA6DF1B42C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56832" y="1664208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2cb74e5063a410f"/>
          <a:stretch xmlns:a="http://schemas.openxmlformats.org/drawingml/2006/main"/>
        </p:blipFill>
        <p:spPr>
          <a:xfrm xmlns:a="http://schemas.openxmlformats.org/drawingml/2006/main">
            <a:off x="6729984" y="1737360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11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95F123B2-A1BE-40BC-95F3-C49AB72B93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31720" y="3822191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8c1fdf1827149b5"/>
          <a:stretch xmlns:a="http://schemas.openxmlformats.org/drawingml/2006/main"/>
        </p:blipFill>
        <p:spPr>
          <a:xfrm xmlns:a="http://schemas.openxmlformats.org/drawingml/2006/main">
            <a:off x="2404872" y="3895344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13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F479BAE9-332E-4508-816B-7C2E900D02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56832" y="3822191"/>
            <a:ext cx="3200400" cy="2139696"/>
          </a:xfrm>
          <a:prstGeom xmlns:a="http://schemas.openxmlformats.org/drawingml/2006/main" prst="roundRect">
            <a:avLst>
              <a:gd name="adj" fmla="val 5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383ee70a0544e59"/>
          <a:stretch xmlns:a="http://schemas.openxmlformats.org/drawingml/2006/main"/>
        </p:blipFill>
        <p:spPr>
          <a:xfrm xmlns:a="http://schemas.openxmlformats.org/drawingml/2006/main">
            <a:off x="6729984" y="3895344"/>
            <a:ext cx="3054096" cy="1993392"/>
          </a:xfrm>
          <a:prstGeom xmlns:a="http://schemas.openxmlformats.org/drawingml/2006/main" prst="roundRect">
            <a:avLst>
              <a:gd name="adj" fmla="val 3571"/>
            </a:avLst>
          </a:prstGeom>
        </p:spPr>
      </p:pic>
      <p:sp>
        <p:nvSpPr>
          <p:cNvPr id="15" name="web-shot-source">
            <a:extLst xmlns:a="http://schemas.openxmlformats.org/drawingml/2006/main">
              <a:ext uri="{FF2B5EF4-FFF2-40B4-BE49-F238E27FC236}">
                <a16:creationId xmlns:a16="http://schemas.microsoft.com/office/drawing/2014/main" id="{5747BEC9-1741-494B-A73A-57020C6245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佐證位置：鯤航官網「授課師資」頁｜截圖檔：04_鯤航官網_授課師資/授課師資截圖_02.png 等｜交叉引用 P.14、P.48</a:t>
            </a:r>
          </a:p>
        </p:txBody>
      </p:sp>
    </p:spTree>
    <p:extLst>
      <p:ext uri="{BB962C8B-B14F-4D97-AF65-F5344CB8AC3E}">
        <p14:creationId xmlns:p14="http://schemas.microsoft.com/office/powerpoint/2010/main" val="1750195559"/>
      </p:ext>
    </p:extLst>
  </p:cSld>
</p:sld>
</file>

<file path=ppt/slides/slide64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5B281D92-8CF2-4884-8185-95DDBC83D2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0FDEC3B8-72A8-4786-9C14-2312ABD28C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01A72954-003A-4AD3-93E3-ABD823E8FF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補充資料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FD50FF13-3B76-4315-AC06-15130AAB34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官網授課師資名冊（三）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533F587B-41F4-4C38-B25F-839D121EBF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官網授課師資頁列示教師學經歷、教學項目與專業證照，作為師資名冊公開佐證位置。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23863612-B3C7-4351-BE75-969E01A3A1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64</a:t>
            </a:r>
          </a:p>
        </p:txBody>
      </p:sp>
      <p:sp>
        <p:nvSpPr>
          <p:cNvPr id="7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A5697FB5-CB9F-42DA-9733-2BBEF10BAE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38528" y="2148840"/>
            <a:ext cx="3959352" cy="2596896"/>
          </a:xfrm>
          <a:prstGeom xmlns:a="http://schemas.openxmlformats.org/drawingml/2006/main" prst="roundRect">
            <a:avLst>
              <a:gd name="adj" fmla="val 416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1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8a3ea67805347a3"/>
          <a:stretch xmlns:a="http://schemas.openxmlformats.org/drawingml/2006/main"/>
        </p:blipFill>
        <p:spPr>
          <a:xfrm xmlns:a="http://schemas.openxmlformats.org/drawingml/2006/main">
            <a:off x="2011680" y="2221992"/>
            <a:ext cx="3794760" cy="2432304"/>
          </a:xfrm>
          <a:prstGeom xmlns:a="http://schemas.openxmlformats.org/drawingml/2006/main" prst="roundRect">
            <a:avLst>
              <a:gd name="adj" fmla="val 2941"/>
            </a:avLst>
          </a:prstGeom>
        </p:spPr>
      </p:pic>
      <p:sp>
        <p:nvSpPr>
          <p:cNvPr id="9" name="teacher-card-frame">
            <a:extLst xmlns:a="http://schemas.openxmlformats.org/drawingml/2006/main">
              <a:ext uri="{FF2B5EF4-FFF2-40B4-BE49-F238E27FC236}">
                <a16:creationId xmlns:a16="http://schemas.microsoft.com/office/drawing/2014/main" id="{2CD7CB06-316D-4186-A845-3B44092F68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91072" y="2148840"/>
            <a:ext cx="3959352" cy="2596896"/>
          </a:xfrm>
          <a:prstGeom xmlns:a="http://schemas.openxmlformats.org/drawingml/2006/main" prst="roundRect">
            <a:avLst>
              <a:gd name="adj" fmla="val 416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b88f2b7fa5d41e2"/>
          <a:stretch xmlns:a="http://schemas.openxmlformats.org/drawingml/2006/main"/>
        </p:blipFill>
        <p:spPr>
          <a:xfrm xmlns:a="http://schemas.openxmlformats.org/drawingml/2006/main">
            <a:off x="6364224" y="2221992"/>
            <a:ext cx="3794760" cy="2432304"/>
          </a:xfrm>
          <a:prstGeom xmlns:a="http://schemas.openxmlformats.org/drawingml/2006/main" prst="roundRect">
            <a:avLst>
              <a:gd name="adj" fmla="val 2941"/>
            </a:avLst>
          </a:prstGeom>
        </p:spPr>
      </p:pic>
      <p:sp>
        <p:nvSpPr>
          <p:cNvPr id="11" name="web-shot-source">
            <a:extLst xmlns:a="http://schemas.openxmlformats.org/drawingml/2006/main">
              <a:ext uri="{FF2B5EF4-FFF2-40B4-BE49-F238E27FC236}">
                <a16:creationId xmlns:a16="http://schemas.microsoft.com/office/drawing/2014/main" id="{4C43F709-F253-4F1A-AF11-306295CBDE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9536" y="6108192"/>
            <a:ext cx="10195560" cy="18288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75" b="0">
                <a:solidFill>
                  <a:srgbClr val="60717C"/>
                </a:solidFill>
              </a:defRPr>
            </a:pPr>
            <a:r>
              <a:rPr>
                <a:latin typeface="Arial"/>
              </a:rPr>
              <a:t>佐證位置：鯤航官網「授課師資」頁｜截圖檔：04_鯤航官網_授課師資/授課師資截圖_03.png 等｜交叉引用 P.14、P.48</a:t>
            </a:r>
          </a:p>
        </p:txBody>
      </p:sp>
    </p:spTree>
    <p:extLst>
      <p:ext uri="{BB962C8B-B14F-4D97-AF65-F5344CB8AC3E}">
        <p14:creationId xmlns:p14="http://schemas.microsoft.com/office/powerpoint/2010/main" val="1697054351"/>
      </p:ext>
    </p:extLst>
  </p:cSld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12d 教學方法與課表教學日誌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實際教學需以課表、日誌、照片或簽到資料互相印證。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65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項目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62026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紀錄內容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693017" y="1783080"/>
            <a:ext cx="281013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佐證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課表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620268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日期、時段、單元、授課師資、場地。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693017" y="2167128"/>
            <a:ext cx="2810134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招生頁 P.41；實際課表內部保存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517392"/>
            <a:ext cx="2377805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教學日誌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517392"/>
            <a:ext cx="5620268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實際授課內容、出席、天候、安全提醒、異常。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693017" y="3517392"/>
            <a:ext cx="2810134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教學日誌內部保存 P.77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867656"/>
            <a:ext cx="2377805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教學方法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867656"/>
            <a:ext cx="5620268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講授、示範、實作、情境演練、回饋。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693017" y="4867656"/>
            <a:ext cx="2810134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課程規劃 P.57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12e 場地、船舶、設備與安全檢查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把訓練環境和安全檢查從文字說明轉成表單頁。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66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檢查時間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檢查內容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260689" y="1783080"/>
            <a:ext cx="324246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處理方式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課前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18793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船舶、救生用品、通訊、場地、天候。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260689" y="2167128"/>
            <a:ext cx="324246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確認後開課；缺失列改善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517392"/>
            <a:ext cx="2377805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課中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517392"/>
            <a:ext cx="5187939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學員狀態、操作安全、港區狀況、天候變化。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260689" y="3517392"/>
            <a:ext cx="3242462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教練即時提醒與紀錄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867656"/>
            <a:ext cx="2377805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課後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867656"/>
            <a:ext cx="518793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設備歸位、異常回報、照片/日誌建檔。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260689" y="4867656"/>
            <a:ext cx="3242462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資料夾歸檔與追蹤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學習成果移轉表單組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指標13需要課後移轉協助，不能只放文字敘述。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67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70205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表單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396996" y="1783080"/>
            <a:ext cx="4863693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用途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260689" y="1783080"/>
            <a:ext cx="324246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實際資料狀態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課程前後測問卷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396996" y="2167128"/>
            <a:ext cx="4863693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比較安全觀念、法規理解與操作信心。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260689" y="2167128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模板已列；實際回覆內部保存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課後行動計畫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396996" y="3179826"/>
            <a:ext cx="4863693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讓學員寫下應用情境、練習計畫與回訓需求。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260689" y="3179826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可先使用本表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成果分享平台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396996" y="4192524"/>
            <a:ext cx="4863693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LINE 或社群分享照片、心得、問題回覆。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260689" y="4192524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截圖內部保存 P.77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回訓追蹤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396996" y="5205222"/>
            <a:ext cx="4863693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追蹤是否再報名、推薦、實務應用或合作。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260689" y="5205222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實際案例內部保存 P.77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資料建檔清單與保存規則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紙本與雲端資料夾採同一命名規則，補足第14項。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68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59396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資料層級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288913" y="1783080"/>
            <a:ext cx="475561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保存內容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044525" y="1783080"/>
            <a:ext cx="3458626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命名規則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年度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288913" y="2167128"/>
            <a:ext cx="475561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年度目標、課程總表、成果統計、改善追蹤。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044525" y="2167128"/>
            <a:ext cx="3458626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年度_類別_版本日期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課程 / 班別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288913" y="3179826"/>
            <a:ext cx="475561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招生、報名、名冊、簽到、日誌、檢查、問卷。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044525" y="3179826"/>
            <a:ext cx="3458626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課程_班別_日期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PDDRO 階段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288913" y="4192524"/>
            <a:ext cx="475561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Plan、Design、Do、Review、Outcome 文件。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044525" y="4192524"/>
            <a:ext cx="3458626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階段_指標_文件名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資料狀態追蹤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288913" y="5205222"/>
            <a:ext cx="475561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未補資料、責任人、期限、補件日期。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044525" y="5205222"/>
            <a:ext cx="3458626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資料狀態_指標_狀態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課後評估報告與定期綜合分析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每一類報告至少放一份表格框架，實際填答資料內部保存。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69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59396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報告類型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288913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分析內容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476853" y="1783080"/>
            <a:ext cx="302629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輸出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滿意度報告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288913" y="2167128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整體滿意、師資、教材、場地、實作與服務。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476853" y="2167128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平均分數、文字回饋、改善項目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測驗結果分析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288913" y="3179826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前後測、術科觀察、考照結果、未通過原因。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476853" y="3179826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能力缺口與補強建議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課後檢討會議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288913" y="4192524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教練/行政/主管檢討課程執行與異常。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476853" y="4192524"/>
            <a:ext cx="302629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會議紀錄、決議、責任人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定期綜合分析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288913" y="5205222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跨班次比較需求、成果、評價、回流與市場價值。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476853" y="5205222"/>
            <a:ext cx="302629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季/年度分析與改善追蹤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ection-paper">
            <a:extLst xmlns:a="http://schemas.openxmlformats.org/drawingml/2006/main">
              <a:ext uri="{FF2B5EF4-FFF2-40B4-BE49-F238E27FC236}">
                <a16:creationId xmlns:a16="http://schemas.microsoft.com/office/drawing/2014/main" id="{40873D0A-3F7E-47A2-A0DF-56E8DDF13B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04850"/>
            <a:ext cx="10858500" cy="5334000"/>
          </a:xfrm>
          <a:prstGeom xmlns:a="http://schemas.openxmlformats.org/drawingml/2006/main" prst="roundRect">
            <a:avLst>
              <a:gd name="adj" fmla="val 214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2" name="section-soft">
            <a:extLst xmlns:a="http://schemas.openxmlformats.org/drawingml/2006/main">
              <a:ext uri="{FF2B5EF4-FFF2-40B4-BE49-F238E27FC236}">
                <a16:creationId xmlns:a16="http://schemas.microsoft.com/office/drawing/2014/main" id="{08C9EDE5-C163-412D-8187-BA68106082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04850"/>
            <a:ext cx="3429000" cy="533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2F2EF"/>
          </a:solidFill>
          <a:ln xmlns:a="http://schemas.openxmlformats.org/drawingml/2006/main" w="9525">
            <a:solidFill>
              <a:srgbClr val="E2F2EF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section-rule">
            <a:extLst xmlns:a="http://schemas.openxmlformats.org/drawingml/2006/main">
              <a:ext uri="{FF2B5EF4-FFF2-40B4-BE49-F238E27FC236}">
                <a16:creationId xmlns:a16="http://schemas.microsoft.com/office/drawing/2014/main" id="{3AFFAE5E-C7C0-429B-8B9E-B29E0428FB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95750" y="704850"/>
            <a:ext cx="38100" cy="533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section-kicker">
            <a:extLst xmlns:a="http://schemas.openxmlformats.org/drawingml/2006/main">
              <a:ext uri="{FF2B5EF4-FFF2-40B4-BE49-F238E27FC236}">
                <a16:creationId xmlns:a16="http://schemas.microsoft.com/office/drawing/2014/main" id="{46210C43-4A6A-4E2C-BC98-2A832261B1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4762500"/>
            <a:ext cx="2286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050" b="1">
                <a:solidFill>
                  <a:srgbClr val="407C84"/>
                </a:solidFill>
              </a:defRPr>
            </a:pPr>
            <a:r>
              <a:rPr sz="1050" b="1">
                <a:solidFill>
                  <a:srgbClr val="407C84"/>
                </a:solidFill>
              </a:rPr>
              <a:t>TTQS TRAINING QUALITY</a:t>
            </a:r>
          </a:p>
        </p:txBody>
      </p:sp>
      <p:sp>
        <p:nvSpPr>
          <p:cNvPr id="5" name="section-label">
            <a:extLst xmlns:a="http://schemas.openxmlformats.org/drawingml/2006/main">
              <a:ext uri="{FF2B5EF4-FFF2-40B4-BE49-F238E27FC236}">
                <a16:creationId xmlns:a16="http://schemas.microsoft.com/office/drawing/2014/main" id="{E54826C5-4682-4327-B1BE-5C7E6C401B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62500" y="1466850"/>
            <a:ext cx="781050" cy="895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>
              <a:defRPr sz="4950" b="1">
                <a:solidFill>
                  <a:srgbClr val="407C84"/>
                </a:solidFill>
              </a:defRPr>
            </a:pPr>
            <a:r>
              <a:rPr sz="4950" b="1">
                <a:solidFill>
                  <a:srgbClr val="407C84"/>
                </a:solidFill>
              </a:rPr>
              <a:t>貳</a:t>
            </a:r>
          </a:p>
        </p:txBody>
      </p:sp>
      <p:sp>
        <p:nvSpPr>
          <p:cNvPr id="6" name="section-title">
            <a:extLst xmlns:a="http://schemas.openxmlformats.org/drawingml/2006/main">
              <a:ext uri="{FF2B5EF4-FFF2-40B4-BE49-F238E27FC236}">
                <a16:creationId xmlns:a16="http://schemas.microsoft.com/office/drawing/2014/main" id="{F9BB86C7-B8A1-427C-8E28-D973B01051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1657350"/>
            <a:ext cx="57150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203A49"/>
                </a:solidFill>
              </a:defRPr>
            </a:pPr>
            <a:r>
              <a:rPr sz="3150" b="1">
                <a:solidFill>
                  <a:srgbClr val="203A49"/>
                </a:solidFill>
              </a:rPr>
              <a:t>TTQS 訓練品質評核</a:t>
            </a:r>
          </a:p>
        </p:txBody>
      </p:sp>
      <p:sp>
        <p:nvSpPr>
          <p:cNvPr id="7" name="section-body">
            <a:extLst xmlns:a="http://schemas.openxmlformats.org/drawingml/2006/main">
              <a:ext uri="{FF2B5EF4-FFF2-40B4-BE49-F238E27FC236}">
                <a16:creationId xmlns:a16="http://schemas.microsoft.com/office/drawing/2014/main" id="{BD485B94-7379-4C88-A5D4-A44D25A96C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3181350"/>
            <a:ext cx="5810250" cy="1143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 b="0">
                <a:solidFill>
                  <a:srgbClr val="60717C"/>
                </a:solidFill>
              </a:defRPr>
            </a:pPr>
            <a:r>
              <a:rPr sz="1650" b="0"/>
              <a:t>依訓練管理迴圈呈現 19 項評核指標、相關文件及紀錄。</a:t>
            </a:r>
          </a:p>
        </p:txBody>
      </p:sp>
      <p:sp>
        <p:nvSpPr>
          <p:cNvPr id="8" name="section-num">
            <a:extLst xmlns:a="http://schemas.openxmlformats.org/drawingml/2006/main">
              <a:ext uri="{FF2B5EF4-FFF2-40B4-BE49-F238E27FC236}">
                <a16:creationId xmlns:a16="http://schemas.microsoft.com/office/drawing/2014/main" id="{83487409-6C23-438A-8A2C-13AA591111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01250" y="4914900"/>
            <a:ext cx="76200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407C84"/>
                </a:solidFill>
              </a:defRPr>
            </a:pPr>
            <a:r>
              <a:rPr sz="2400" b="1">
                <a:solidFill>
                  <a:srgbClr val="407C84"/>
                </a:solidFill>
              </a:rPr>
              <a:t>07</a:t>
            </a:r>
          </a:p>
        </p:txBody>
      </p:sp>
      <p:sp xmlns:a="http://schemas.openxmlformats.org/drawingml/2006/main">
        <p:nvSpPr>
          <p:cNvPr id="9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792933670"/>
      </p:ext>
    </p:extLst>
  </p:cSld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改善追蹤表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評估報告後必須接改善追蹤，避免只停在分析。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70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59396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問題來源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288913" y="1783080"/>
            <a:ext cx="540410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改善行動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693017" y="1783080"/>
            <a:ext cx="2810134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結案判斷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滿意度回饋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288913" y="2167128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教材補充、課前提醒、場地流程調整。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693017" y="2167128"/>
            <a:ext cx="281013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下班次回饋改善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測驗結果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288913" y="3179826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針對低分單元加強教學與練習。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693017" y="3179826"/>
            <a:ext cx="281013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前後測或考照率提升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59396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安全 / 異常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288913" y="4192524"/>
            <a:ext cx="540410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修訂檢查表、加強天候與船況判斷。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693017" y="4192524"/>
            <a:ext cx="2810134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異常不再重複發生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59396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行政流程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288913" y="5205222"/>
            <a:ext cx="540410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報名、通知、簽到與資料歸檔標準化。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693017" y="5205222"/>
            <a:ext cx="2810134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資料完整率提升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培訓過程監控與異常處理流程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把參考資料轉為鯤航自己的監控表與異常流程。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71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16164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節點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2856585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監控內容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044525" y="1783080"/>
            <a:ext cx="3458626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異常處置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課前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2856585" y="2167128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名冊、師資、教材、船舶設備、天候與場地。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044525" y="2167128"/>
            <a:ext cx="3458626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未符合即補正或延後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課中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2856585" y="3179826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出席、教學進度、實作安全、學員狀態。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044525" y="3179826"/>
            <a:ext cx="3458626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現場提醒、暫停、回報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課後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2856585" y="4192524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日誌、問卷、成績、檢查表、照片歸檔。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044525" y="4192524"/>
            <a:ext cx="3458626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補件追蹤、檢討改善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異常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2856585" y="5205222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安全、設備、天候、學員、行政資料狀態。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044525" y="5205222"/>
            <a:ext cx="3458626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登錄、責任人、改善、複查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安全檢查與矯正預防追蹤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第16項需有安全檢查、矯正與預防，不只異常事件紀錄。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72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59396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表單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288913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欄位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476853" y="1783080"/>
            <a:ext cx="302629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用途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59396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安全檢查表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288913" y="2167128"/>
            <a:ext cx="518793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日期、班別、船舶、設備、天候、確認人。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476853" y="2167128"/>
            <a:ext cx="3026298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課前確認與責任追蹤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517392"/>
            <a:ext cx="2593969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異常紀錄表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288913" y="3517392"/>
            <a:ext cx="5187939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事件、時間、影響、處理、責任人、附件。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476853" y="3517392"/>
            <a:ext cx="3026298" cy="1350264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即時處置與檢討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867656"/>
            <a:ext cx="259396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矯正預防表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288913" y="4867656"/>
            <a:ext cx="5187939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原因、改善、期限、複查、結案。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476853" y="4867656"/>
            <a:ext cx="3026298" cy="1350264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防止重複發生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四層次訓練成果評估表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指標17要求反應、學習、行為、成果四層資料完整呈現。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73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161641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層次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2856585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評估工具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044525" y="1783080"/>
            <a:ext cx="3458626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資料呈現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17-a 反應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2856585" y="2167128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學員意見調查表、滿意度與文字回饋。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044525" y="2167128"/>
            <a:ext cx="3458626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課後問卷、改善建議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17-b 學習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2856585" y="3179826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前後測、訓練成績表、術科觀察。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044525" y="3179826"/>
            <a:ext cx="3458626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成績表、弱項分析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161641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17-c 行為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2856585" y="4192524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課後行動計畫、應用檢核、回訓需求。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044525" y="4192524"/>
            <a:ext cx="3458626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行動計畫與追蹤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161641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17-d 成果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2856585" y="5205222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成效調查、考照結果、回流推薦、合作成果。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044525" y="5205222"/>
            <a:ext cx="3458626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成效摘要與市場價值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前後測、考照與成效分析摘要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成果資料需要能看出訓練前後變化與後續應用。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74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資料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5187939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分析方法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260689" y="1783080"/>
            <a:ext cx="324246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用途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前後測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比較安全觀念、法規、操作信心與異常處理。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260689" y="2167128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判斷學習成效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考照結果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統計通過率、未通過項目與補強方向。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260689" y="3179826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調整教學重點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行動計畫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5187939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追蹤學員是否能把課程應用到航行或工作。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260689" y="4192524"/>
            <a:ext cx="324246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行為移轉佐證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市場回饋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5187939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回流、推薦、評論、合作需求與社會價值。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260689" y="5205222"/>
            <a:ext cx="324246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Outcome 18-19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學員評價與系統改善資料框架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指標18要呈現目標客戶及學員評價，並回饋系統改善。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75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377805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面向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072749" y="1783080"/>
            <a:ext cx="4863693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可放資料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7936443" y="1783080"/>
            <a:ext cx="356670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佐證狀態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系統及流程面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072749" y="2167128"/>
            <a:ext cx="4863693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報名流程、通知、上課流程、資料建檔改善。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7936443" y="2167128"/>
            <a:ext cx="356670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實際流程改善紀錄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技能學習面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072749" y="3179826"/>
            <a:ext cx="4863693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學員自評、教練觀察、前後測與考照成果。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7936443" y="3179826"/>
            <a:ext cx="356670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實際問卷與成績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377805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財務面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072749" y="4192524"/>
            <a:ext cx="4863693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回流、推薦、加購、企業專案或營收貢獻。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7936443" y="4192524"/>
            <a:ext cx="356670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營收與回流資料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377805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社會面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072749" y="5205222"/>
            <a:ext cx="4863693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Google/社群評論、學員心得、合作與安全推廣。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7936443" y="5205222"/>
            <a:ext cx="356670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學員評價紀錄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op-accent"/>
          <p:cNvSpPr/>
          <p:nvPr/>
        </p:nvSpPr>
        <p:spPr>
          <a:xfrm>
            <a:off x="0" y="0"/>
            <a:ext cx="12191695" cy="68580"/>
          </a:xfrm>
          <a:prstGeom prst="rect">
            <a:avLst/>
          </a:prstGeom>
          <a:solidFill>
            <a:srgbClr val="407C84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pill-bg"/>
          <p:cNvSpPr/>
          <p:nvPr/>
        </p:nvSpPr>
        <p:spPr>
          <a:xfrm>
            <a:off x="667512" y="320040"/>
            <a:ext cx="169164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補充佐證資料</a:t>
            </a:r>
          </a:p>
        </p:txBody>
      </p:sp>
      <p:sp>
        <p:nvSpPr>
          <p:cNvPr id="4" name="slide-title"/>
          <p:cNvSpPr txBox="1"/>
          <p:nvPr/>
        </p:nvSpPr>
        <p:spPr>
          <a:xfrm>
            <a:off x="667512" y="713232"/>
            <a:ext cx="9875520" cy="530352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2500" b="1">
                <a:solidFill>
                  <a:srgbClr val="203A49"/>
                </a:solidFill>
                <a:latin typeface="Arial"/>
              </a:rPr>
              <a:t>市場功能與價值創造資料框架</a:t>
            </a:r>
          </a:p>
        </p:txBody>
      </p:sp>
      <p:sp>
        <p:nvSpPr>
          <p:cNvPr id="5" name="slide-subtitle"/>
          <p:cNvSpPr txBox="1"/>
          <p:nvPr/>
        </p:nvSpPr>
        <p:spPr>
          <a:xfrm>
            <a:off x="667512" y="1225296"/>
            <a:ext cx="10561320" cy="36576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1019" b="0">
                <a:solidFill>
                  <a:srgbClr val="60717C"/>
                </a:solidFill>
                <a:latin typeface="Arial"/>
              </a:rPr>
              <a:t>指標19要從市場與顧客價值角度呈現，而不只學員滿意。</a:t>
            </a:r>
          </a:p>
        </p:txBody>
      </p:sp>
      <p:sp>
        <p:nvSpPr>
          <p:cNvPr id="6" name="footer-num"/>
          <p:cNvSpPr txBox="1"/>
          <p:nvPr/>
        </p:nvSpPr>
        <p:spPr>
          <a:xfrm>
            <a:off x="11064240" y="6364224"/>
            <a:ext cx="438912" cy="228600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919">
                <a:solidFill>
                  <a:srgbClr val="60717C"/>
                </a:solidFill>
                <a:latin typeface="Arial"/>
              </a:rPr>
              <a:t>76</a:t>
            </a:r>
          </a:p>
        </p:txBody>
      </p:sp>
      <p:sp>
        <p:nvSpPr>
          <p:cNvPr id="7" name="v15-table-header"/>
          <p:cNvSpPr/>
          <p:nvPr/>
        </p:nvSpPr>
        <p:spPr>
          <a:xfrm>
            <a:off x="694944" y="1783080"/>
            <a:ext cx="2485887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價值面</a:t>
            </a:r>
          </a:p>
        </p:txBody>
      </p:sp>
      <p:sp>
        <p:nvSpPr>
          <p:cNvPr id="8" name="v15-table-header"/>
          <p:cNvSpPr/>
          <p:nvPr/>
        </p:nvSpPr>
        <p:spPr>
          <a:xfrm>
            <a:off x="3180831" y="1783080"/>
            <a:ext cx="5620268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40" b="1">
                <a:solidFill>
                  <a:srgbClr val="FFFFFF"/>
                </a:solidFill>
                <a:latin typeface="Arial"/>
              </a:rPr>
              <a:t>佐證方向</a:t>
            </a:r>
          </a:p>
        </p:txBody>
      </p:sp>
      <p:sp>
        <p:nvSpPr>
          <p:cNvPr id="9" name="v15-table-header"/>
          <p:cNvSpPr/>
          <p:nvPr/>
        </p:nvSpPr>
        <p:spPr>
          <a:xfrm>
            <a:off x="8801100" y="1783080"/>
            <a:ext cx="2702052" cy="384048"/>
          </a:xfrm>
          <a:prstGeom prst="rect">
            <a:avLst/>
          </a:prstGeom>
          <a:solidFill>
            <a:srgbClr val="1D3F4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54864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內部保存 / 對應</a:t>
            </a:r>
          </a:p>
        </p:txBody>
      </p:sp>
      <p:sp>
        <p:nvSpPr>
          <p:cNvPr id="10" name="v15-table-cell"/>
          <p:cNvSpPr/>
          <p:nvPr/>
        </p:nvSpPr>
        <p:spPr>
          <a:xfrm>
            <a:off x="694944" y="2167128"/>
            <a:ext cx="2485887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系統流程價值</a:t>
            </a:r>
          </a:p>
        </p:txBody>
      </p:sp>
      <p:sp>
        <p:nvSpPr>
          <p:cNvPr id="11" name="v15-table-cell"/>
          <p:cNvSpPr/>
          <p:nvPr/>
        </p:nvSpPr>
        <p:spPr>
          <a:xfrm>
            <a:off x="3180831" y="2167128"/>
            <a:ext cx="562026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讓學員從諮詢、報名、訓練到考照有一致服務。</a:t>
            </a:r>
          </a:p>
        </p:txBody>
      </p:sp>
      <p:sp>
        <p:nvSpPr>
          <p:cNvPr id="12" name="v15-table-cell"/>
          <p:cNvSpPr/>
          <p:nvPr/>
        </p:nvSpPr>
        <p:spPr>
          <a:xfrm>
            <a:off x="8801100" y="2167128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流程紀錄、P.41、P.68</a:t>
            </a:r>
          </a:p>
        </p:txBody>
      </p:sp>
      <p:sp>
        <p:nvSpPr>
          <p:cNvPr id="13" name="v15-table-cell"/>
          <p:cNvSpPr/>
          <p:nvPr/>
        </p:nvSpPr>
        <p:spPr>
          <a:xfrm>
            <a:off x="694944" y="3179826"/>
            <a:ext cx="2485887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學習技能價值</a:t>
            </a:r>
          </a:p>
        </p:txBody>
      </p:sp>
      <p:sp>
        <p:nvSpPr>
          <p:cNvPr id="14" name="v15-table-cell"/>
          <p:cNvSpPr/>
          <p:nvPr/>
        </p:nvSpPr>
        <p:spPr>
          <a:xfrm>
            <a:off x="3180831" y="3179826"/>
            <a:ext cx="562026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實船操作、安全判斷、異常處理與航程規劃能力。</a:t>
            </a:r>
          </a:p>
        </p:txBody>
      </p:sp>
      <p:sp>
        <p:nvSpPr>
          <p:cNvPr id="15" name="v15-table-cell"/>
          <p:cNvSpPr/>
          <p:nvPr/>
        </p:nvSpPr>
        <p:spPr>
          <a:xfrm>
            <a:off x="8801100" y="3179826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P.67、P.71</a:t>
            </a:r>
          </a:p>
        </p:txBody>
      </p:sp>
      <p:sp>
        <p:nvSpPr>
          <p:cNvPr id="16" name="v15-table-cell"/>
          <p:cNvSpPr/>
          <p:nvPr/>
        </p:nvSpPr>
        <p:spPr>
          <a:xfrm>
            <a:off x="694944" y="4192524"/>
            <a:ext cx="2485887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財務價值</a:t>
            </a:r>
          </a:p>
        </p:txBody>
      </p:sp>
      <p:sp>
        <p:nvSpPr>
          <p:cNvPr id="17" name="v15-table-cell"/>
          <p:cNvSpPr/>
          <p:nvPr/>
        </p:nvSpPr>
        <p:spPr>
          <a:xfrm>
            <a:off x="3180831" y="4192524"/>
            <a:ext cx="5620268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回流、推薦、企業專案、合作課程與營收。</a:t>
            </a:r>
          </a:p>
        </p:txBody>
      </p:sp>
      <p:sp>
        <p:nvSpPr>
          <p:cNvPr id="18" name="v15-table-cell"/>
          <p:cNvSpPr/>
          <p:nvPr/>
        </p:nvSpPr>
        <p:spPr>
          <a:xfrm>
            <a:off x="8801100" y="4192524"/>
            <a:ext cx="2702052" cy="1012697"/>
          </a:xfrm>
          <a:prstGeom prst="rect">
            <a:avLst/>
          </a:prstGeom>
          <a:solidFill>
            <a:srgbClr val="FFFFFF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實際統計內部保存</a:t>
            </a:r>
          </a:p>
        </p:txBody>
      </p:sp>
      <p:sp>
        <p:nvSpPr>
          <p:cNvPr id="19" name="v15-table-cell"/>
          <p:cNvSpPr/>
          <p:nvPr/>
        </p:nvSpPr>
        <p:spPr>
          <a:xfrm>
            <a:off x="694944" y="5205222"/>
            <a:ext cx="2485887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1">
                <a:solidFill>
                  <a:srgbClr val="203A49"/>
                </a:solidFill>
                <a:latin typeface="Arial"/>
              </a:rPr>
              <a:t>社會價值</a:t>
            </a:r>
          </a:p>
        </p:txBody>
      </p:sp>
      <p:sp>
        <p:nvSpPr>
          <p:cNvPr id="20" name="v15-table-cell"/>
          <p:cNvSpPr/>
          <p:nvPr/>
        </p:nvSpPr>
        <p:spPr>
          <a:xfrm>
            <a:off x="3180831" y="5205222"/>
            <a:ext cx="5620268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780" b="0">
                <a:solidFill>
                  <a:srgbClr val="60717C"/>
                </a:solidFill>
                <a:latin typeface="Arial"/>
              </a:rPr>
              <a:t>安全航行、海洋休閒人才、區域合作與教學點擴展。</a:t>
            </a:r>
          </a:p>
        </p:txBody>
      </p:sp>
      <p:sp>
        <p:nvSpPr>
          <p:cNvPr id="21" name="v15-table-cell"/>
          <p:cNvSpPr/>
          <p:nvPr/>
        </p:nvSpPr>
        <p:spPr>
          <a:xfrm>
            <a:off x="8801100" y="5205222"/>
            <a:ext cx="2702052" cy="1012697"/>
          </a:xfrm>
          <a:prstGeom prst="rect">
            <a:avLst/>
          </a:prstGeom>
          <a:solidFill>
            <a:srgbClr val="FAFCFD"/>
          </a:solidFill>
          <a:ln w="8890">
            <a:solidFill>
              <a:srgbClr val="DCE6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73152" tIns="36576" rIns="73152" bIns="36576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案例內部保存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2A30A808-1D66-4D38-9185-FE76F994DF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E1985D30-6006-4688-8CC1-E2468CF4BB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22479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21C0072F-7DCA-4FD9-9224-2A597B9E87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9812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貳、TTQS 訓練品質評核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D7671FBD-70DF-4420-A048-5828767368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訓練品質評核表之訓練管理迴圈</a:t>
            </a:r>
          </a:p>
        </p:txBody>
      </p:sp>
      <p:sp>
        <p:nvSpPr>
          <p:cNvPr id="5" name="footer-num">
            <a:extLst xmlns:a="http://schemas.openxmlformats.org/drawingml/2006/main">
              <a:ext uri="{FF2B5EF4-FFF2-40B4-BE49-F238E27FC236}">
                <a16:creationId xmlns:a16="http://schemas.microsoft.com/office/drawing/2014/main" id="{553B8CED-30FE-466C-BF1E-DB70D058EF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08</a:t>
            </a:r>
          </a:p>
        </p:txBody>
      </p:sp>
      <p:sp>
        <p:nvSpPr>
          <p:cNvPr id="6" name="pddro-image-panel">
            <a:extLst xmlns:a="http://schemas.openxmlformats.org/drawingml/2006/main">
              <a:ext uri="{FF2B5EF4-FFF2-40B4-BE49-F238E27FC236}">
                <a16:creationId xmlns:a16="http://schemas.microsoft.com/office/drawing/2014/main" id="{69924D09-BC01-458F-ADF9-C2B265ADDF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2000" y="1428750"/>
            <a:ext cx="10668000" cy="4619625"/>
          </a:xfrm>
          <a:prstGeom xmlns:a="http://schemas.openxmlformats.org/drawingml/2006/main" prst="roundRect">
            <a:avLst>
              <a:gd name="adj" fmla="val 2474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pic>
        <p:nvPicPr>
          <p:cNvPr id="1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917e8e923a94635"/>
          <a:stretch xmlns:a="http://schemas.openxmlformats.org/drawingml/2006/main"/>
        </p:blipFill>
        <p:spPr>
          <a:xfrm xmlns:a="http://schemas.openxmlformats.org/drawingml/2006/main">
            <a:off x="2281287" y="1562100"/>
            <a:ext cx="7629426" cy="433387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6068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7F9F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op-accent">
            <a:extLst xmlns:a="http://schemas.openxmlformats.org/drawingml/2006/main">
              <a:ext uri="{FF2B5EF4-FFF2-40B4-BE49-F238E27FC236}">
                <a16:creationId xmlns:a16="http://schemas.microsoft.com/office/drawing/2014/main" id="{1129D667-A33B-43AF-B66D-FCE1F80CAD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1695" cy="6858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07C84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pill-bg">
            <a:extLst xmlns:a="http://schemas.openxmlformats.org/drawingml/2006/main">
              <a:ext uri="{FF2B5EF4-FFF2-40B4-BE49-F238E27FC236}">
                <a16:creationId xmlns:a16="http://schemas.microsoft.com/office/drawing/2014/main" id="{8DFA1E60-5F89-4F12-8E42-232196B870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3850"/>
            <a:ext cx="1714500" cy="304800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solidFill>
              <a:srgbClr val="EDF7F5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3" name="pill-text">
            <a:extLst xmlns:a="http://schemas.openxmlformats.org/drawingml/2006/main">
              <a:ext uri="{FF2B5EF4-FFF2-40B4-BE49-F238E27FC236}">
                <a16:creationId xmlns:a16="http://schemas.microsoft.com/office/drawing/2014/main" id="{121F3041-73E5-4498-87BC-8DFD899326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71475"/>
            <a:ext cx="14478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900" b="1">
                <a:solidFill>
                  <a:srgbClr val="407C84"/>
                </a:solidFill>
              </a:defRPr>
            </a:pPr>
            <a:r>
              <a:rPr sz="900" b="1">
                <a:solidFill>
                  <a:srgbClr val="407C84"/>
                </a:solidFill>
              </a:rPr>
              <a:t>Plan 1</a:t>
            </a:r>
          </a:p>
        </p:txBody>
      </p:sp>
      <p:sp>
        <p:nvSpPr>
          <p:cNvPr id="4" name="slide-title">
            <a:extLst xmlns:a="http://schemas.openxmlformats.org/drawingml/2006/main">
              <a:ext uri="{FF2B5EF4-FFF2-40B4-BE49-F238E27FC236}">
                <a16:creationId xmlns:a16="http://schemas.microsoft.com/office/drawing/2014/main" id="{A4805F54-BACD-44F2-834A-A27A7462F7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713232"/>
            <a:ext cx="8778240" cy="53035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2550" b="1">
                <a:solidFill>
                  <a:srgbClr val="203A49"/>
                </a:solidFill>
              </a:defRPr>
            </a:pPr>
            <a:r>
              <a:rPr sz="2600" b="1">
                <a:solidFill>
                  <a:srgbClr val="203A49"/>
                </a:solidFill>
              </a:rPr>
              <a:t>訓練機構未來經營方向及目標之訂定</a:t>
            </a:r>
          </a:p>
        </p:txBody>
      </p:sp>
      <p:sp>
        <p:nvSpPr>
          <p:cNvPr id="5" name="slide-subtitle">
            <a:extLst xmlns:a="http://schemas.openxmlformats.org/drawingml/2006/main">
              <a:ext uri="{FF2B5EF4-FFF2-40B4-BE49-F238E27FC236}">
                <a16:creationId xmlns:a16="http://schemas.microsoft.com/office/drawing/2014/main" id="{96B8AC70-42B9-43F2-8B8C-9CA635F918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225296"/>
            <a:ext cx="10149840" cy="42062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60717C"/>
                </a:solidFill>
              </a:defRPr>
            </a:pPr>
            <a:r>
              <a:rPr sz="1019" b="0">
                <a:solidFill>
                  <a:srgbClr val="60717C"/>
                </a:solidFill>
              </a:rPr>
              <a:t>以經營理念、年度目標與需求資料說明訓練定位。</a:t>
            </a:r>
          </a:p>
        </p:txBody>
      </p:sp>
      <p:sp>
        <p:nvSpPr>
          <p:cNvPr id="6" name="footer-num">
            <a:extLst xmlns:a="http://schemas.openxmlformats.org/drawingml/2006/main">
              <a:ext uri="{FF2B5EF4-FFF2-40B4-BE49-F238E27FC236}">
                <a16:creationId xmlns:a16="http://schemas.microsoft.com/office/drawing/2014/main" id="{3FA64BE8-EC30-416D-B242-F224062C20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64240" y="6364224"/>
            <a:ext cx="438912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wrap="square"/>
          <a:lstStyle xmlns:a="http://schemas.openxmlformats.org/drawingml/2006/main"/>
          <a:p xmlns:a="http://schemas.openxmlformats.org/drawingml/2006/main">
            <a:pPr algn="r">
              <a:spcBef>
                <a:spcPts val="0"/>
              </a:spcBef>
              <a:spcAft>
                <a:spcPts val="0"/>
              </a:spcAft>
              <a:defRPr sz="975" b="1">
                <a:solidFill>
                  <a:srgbClr val="7B8D98"/>
                </a:solidFill>
              </a:defRPr>
            </a:pPr>
            <a:r>
              <a:rPr sz="919">
                <a:solidFill>
                  <a:srgbClr val="60717C"/>
                </a:solidFill>
                <a:latin typeface="Arial"/>
              </a:rPr>
              <a:t>09</a:t>
            </a:r>
          </a:p>
        </p:txBody>
      </p:sp>
      <p:sp>
        <p:nvSpPr>
          <p:cNvPr id="7" name="card-bg">
            <a:extLst xmlns:a="http://schemas.openxmlformats.org/drawingml/2006/main">
              <a:ext uri="{FF2B5EF4-FFF2-40B4-BE49-F238E27FC236}">
                <a16:creationId xmlns:a16="http://schemas.microsoft.com/office/drawing/2014/main" id="{B5E69205-C5F7-4969-8416-510496F9EA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7512" y="1856231"/>
            <a:ext cx="5193792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8" name="pill-bg">
            <a:extLst xmlns:a="http://schemas.openxmlformats.org/drawingml/2006/main">
              <a:ext uri="{FF2B5EF4-FFF2-40B4-BE49-F238E27FC236}">
                <a16:creationId xmlns:a16="http://schemas.microsoft.com/office/drawing/2014/main" id="{64BA300A-4434-46C4-A593-B69CCDB9EA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" y="2020824"/>
            <a:ext cx="1060704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pill-text">
            <a:extLst xmlns:a="http://schemas.openxmlformats.org/drawingml/2006/main">
              <a:ext uri="{FF2B5EF4-FFF2-40B4-BE49-F238E27FC236}">
                <a16:creationId xmlns:a16="http://schemas.microsoft.com/office/drawing/2014/main" id="{A2A9621A-FF93-484A-8404-40136FF639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4983" y="2071115"/>
            <a:ext cx="8229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</a:rPr>
              <a:t>Plan</a:t>
            </a:r>
          </a:p>
        </p:txBody>
      </p:sp>
      <p:sp>
        <p:nvSpPr>
          <p:cNvPr id="10" name="card-title">
            <a:extLst xmlns:a="http://schemas.openxmlformats.org/drawingml/2006/main">
              <a:ext uri="{FF2B5EF4-FFF2-40B4-BE49-F238E27FC236}">
                <a16:creationId xmlns:a16="http://schemas.microsoft.com/office/drawing/2014/main" id="{0BC1B1AD-8898-4A9E-93FB-3EA2E8AE71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468879"/>
            <a:ext cx="4681727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00" b="1">
                <a:solidFill>
                  <a:srgbClr val="203A49"/>
                </a:solidFill>
              </a:rPr>
              <a:t>評核指標項目</a:t>
            </a:r>
          </a:p>
        </p:txBody>
      </p:sp>
      <p:sp>
        <p:nvSpPr>
          <p:cNvPr id="11" name="card-body">
            <a:extLst xmlns:a="http://schemas.openxmlformats.org/drawingml/2006/main">
              <a:ext uri="{FF2B5EF4-FFF2-40B4-BE49-F238E27FC236}">
                <a16:creationId xmlns:a16="http://schemas.microsoft.com/office/drawing/2014/main" id="{823F8EF0-661A-4148-BE46-5B2C945444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544" y="2889503"/>
            <a:ext cx="4681727" cy="196596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18288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訓練單位未來經營方向與營運計畫之訂定</a:t>
            </a:r>
          </a:p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125" b="0">
                <a:solidFill>
                  <a:srgbClr val="60717C"/>
                </a:solidFill>
              </a:defRPr>
            </a:pPr>
            <a:r>
              <a:rPr sz="1040" b="0">
                <a:solidFill>
                  <a:srgbClr val="60717C"/>
                </a:solidFill>
              </a:rPr>
              <a:t>• 訓練機構定位與目標客戶之訂定</a:t>
            </a:r>
          </a:p>
        </p:txBody>
      </p:sp>
      <p:sp>
        <p:nvSpPr>
          <p:cNvPr id="12" name="record-card-bg">
            <a:extLst xmlns:a="http://schemas.openxmlformats.org/drawingml/2006/main">
              <a:ext uri="{FF2B5EF4-FFF2-40B4-BE49-F238E27FC236}">
                <a16:creationId xmlns:a16="http://schemas.microsoft.com/office/drawing/2014/main" id="{2AC09894-52C8-46C1-9106-12DF1BE9C2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08192" y="1856231"/>
            <a:ext cx="5413248" cy="4069080"/>
          </a:xfrm>
          <a:prstGeom xmlns:a="http://schemas.openxmlformats.org/drawingml/2006/main" prst="roundRect">
            <a:avLst>
              <a:gd name="adj" fmla="val 483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10160">
            <a:solidFill>
              <a:srgbClr val="DCE6EA"/>
            </a:solidFill>
            <a:prstDash val="solid"/>
          </a:ln>
        </p:spPr>
        <p:style>
          <a:lnRef xmlns:a="http://schemas.openxmlformats.org/drawingml/2006/main" idx="0"/>
          <a:fillRef xmlns:a="http://schemas.openxmlformats.org/drawingml/2006/main" idx="0"/>
          <a:effectRef xmlns:a="http://schemas.openxmlformats.org/drawingml/2006/main" idx="4"/>
          <a:fontRef xmlns:a="http://schemas.openxmlformats.org/drawingml/2006/main" idx="major"/>
        </p:style>
        <p:txBody xmlns:a="http://schemas.openxmlformats.org/drawingml/2006/main">
          <a:bodyPr/>
          <a:p/>
        </p:txBody>
      </p:sp>
      <p:sp>
        <p:nvSpPr>
          <p:cNvPr id="13" name="pill-bg">
            <a:extLst xmlns:a="http://schemas.openxmlformats.org/drawingml/2006/main">
              <a:ext uri="{FF2B5EF4-FFF2-40B4-BE49-F238E27FC236}">
                <a16:creationId xmlns:a16="http://schemas.microsoft.com/office/drawing/2014/main" id="{2B4860A7-BA98-4FD4-82DE-0F9A48FCB5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9359" y="2020824"/>
            <a:ext cx="1298448" cy="292608"/>
          </a:xfrm>
          <a:prstGeom xmlns:a="http://schemas.openxmlformats.org/drawingml/2006/main" prst="roundRect">
            <a:avLst>
              <a:gd name="adj" fmla="val 37500"/>
            </a:avLst>
          </a:prstGeom>
          <a:solidFill xmlns:a="http://schemas.openxmlformats.org/drawingml/2006/main">
            <a:srgbClr val="EDF7F5"/>
          </a:solidFill>
          <a:ln xmlns:a="http://schemas.openxmlformats.org/drawingml/2006/main" w="9525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pill-text">
            <a:extLst xmlns:a="http://schemas.openxmlformats.org/drawingml/2006/main">
              <a:ext uri="{FF2B5EF4-FFF2-40B4-BE49-F238E27FC236}">
                <a16:creationId xmlns:a16="http://schemas.microsoft.com/office/drawing/2014/main" id="{CD80EA9D-2CC7-43B7-9B0B-4FBC0095FA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28231" y="2071115"/>
            <a:ext cx="1051560" cy="20116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ctr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900" b="1">
                <a:solidFill>
                  <a:srgbClr val="407C84"/>
                </a:solidFill>
              </a:defRPr>
            </a:pPr>
            <a:r>
              <a:rPr sz="880" b="1">
                <a:solidFill>
                  <a:srgbClr val="407C84"/>
                </a:solidFill>
                <a:latin typeface="Arial"/>
              </a:rPr>
              <a:t>佐證</a:t>
            </a:r>
          </a:p>
        </p:txBody>
      </p:sp>
      <p:sp>
        <p:nvSpPr>
          <p:cNvPr id="15" name="record-card-title">
            <a:extLst xmlns:a="http://schemas.openxmlformats.org/drawingml/2006/main">
              <a:ext uri="{FF2B5EF4-FFF2-40B4-BE49-F238E27FC236}">
                <a16:creationId xmlns:a16="http://schemas.microsoft.com/office/drawing/2014/main" id="{66FE6154-588D-472E-AF11-0F3CD8334F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2512" y="2459736"/>
            <a:ext cx="4754880" cy="3291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lIns="0" tIns="0" rIns="0" bIns="0" anchor="t" wrap="square"/>
          <a:lstStyle xmlns:a="http://schemas.openxmlformats.org/drawingml/2006/main"/>
          <a:p xmlns:a="http://schemas.openxmlformats.org/drawingml/2006/main">
            <a:pPr>
              <a:spcBef>
                <a:spcPts val="0"/>
              </a:spcBef>
              <a:spcAft>
                <a:spcPts val="0"/>
              </a:spcAft>
              <a:defRPr sz="1650" b="1">
                <a:solidFill>
                  <a:srgbClr val="203A49"/>
                </a:solidFill>
              </a:defRPr>
            </a:pPr>
            <a:r>
              <a:rPr sz="1320" b="1">
                <a:solidFill>
                  <a:srgbClr val="203A49"/>
                </a:solidFill>
                <a:latin typeface="Arial"/>
              </a:rPr>
              <a:t>文件與紀錄（佐證頁碼）</a:t>
            </a:r>
          </a:p>
        </p:txBody>
      </p:sp>
      <p:sp xmlns:a="http://schemas.openxmlformats.org/drawingml/2006/main">
        <p:nvSpPr>
          <p:cNvPr id="16" name="v16-record-section"/>
          <p:cNvSpPr/>
          <p:nvPr/>
        </p:nvSpPr>
        <p:spPr>
          <a:xfrm>
            <a:off x="6382512" y="2880360"/>
            <a:ext cx="1280160" cy="256032"/>
          </a:xfrm>
          <a:prstGeom prst="roundRect">
            <a:avLst/>
          </a:prstGeom>
          <a:solidFill>
            <a:srgbClr val="EDF7F5"/>
          </a:solidFill>
          <a:ln w="889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819" b="1">
                <a:solidFill>
                  <a:srgbClr val="407C84"/>
                </a:solidFill>
                <a:latin typeface="Arial"/>
              </a:rPr>
              <a:t>文件與紀錄</a:t>
            </a:r>
          </a:p>
        </p:txBody>
      </p:sp>
      <p:sp xmlns:a="http://schemas.openxmlformats.org/drawingml/2006/main">
        <p:nvSpPr>
          <p:cNvPr id="17" name="v16-record-list"/>
          <p:cNvSpPr txBox="1"/>
          <p:nvPr/>
        </p:nvSpPr>
        <p:spPr>
          <a:xfrm>
            <a:off x="6419088" y="3246120"/>
            <a:ext cx="4709160" cy="239572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經營理念與訓練服務定位（P.29、P.45）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年度目標、短中長期目標與 SWOT/TOWS（P.30-P.33）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經營目標與訓練目標對照表（P.34）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sz="800">
                <a:solidFill>
                  <a:srgbClr val="203A49"/>
                </a:solidFill>
                <a:latin typeface="Arial"/>
              </a:rPr>
              <a:t>• 制度、企業端與個人端需求整理（P.35-P.40）</a:t>
            </a:r>
          </a:p>
        </p:txBody>
      </p:sp>
      <p:sp xmlns:a="http://schemas.openxmlformats.org/drawingml/2006/main">
        <p:nvSpPr>
          <p:cNvPr id="18" name="v16-record-note"/>
          <p:cNvSpPr txBox="1"/>
          <p:nvPr/>
        </p:nvSpPr>
        <p:spPr>
          <a:xfrm>
            <a:off x="6419088" y="5650992"/>
            <a:ext cx="4572000" cy="201168"/>
          </a:xfrm>
          <a:prstGeom prst="rect">
            <a:avLst/>
          </a:prstGeom>
          <a:noFill/>
        </p:spPr>
        <p:txBody>
          <a:bodyPr wrap="square" lIns="0" rIns="0" tIns="0" bIns="0">
            <a:spAutoFit/>
          </a:bodyPr>
          <a:lstStyle/>
          <a:p>
            <a:pPr>
              <a:spcBef>
                <a:spcPts val="0"/>
              </a:spcBef>
              <a:spcAft>
                <a:spcPts val="120"/>
              </a:spcAft>
            </a:pPr>
            <a:r>
              <a:rPr sz="650" b="0">
                <a:solidFill>
                  <a:srgbClr val="60717C"/>
                </a:solidFill>
                <a:latin typeface="Arial"/>
              </a:rPr>
              <a:t>頁碼依本簡報佐證頁首次出現順序排列。</a:t>
            </a:r>
          </a:p>
        </p:txBody>
      </p:sp>
    </p:spTree>
    <p:extLst>
      <p:ext uri="{BB962C8B-B14F-4D97-AF65-F5344CB8AC3E}">
        <p14:creationId xmlns:p14="http://schemas.microsoft.com/office/powerpoint/2010/main" val="17766198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2026-07-18T06:26:27.6000000Z</dcterms:created>
  <dcterms:modified xsi:type="dcterms:W3CDTF">2026-07-18T06:26:27.6000000Z</dcterms:modified>
</coreProperties>
</file>